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0" r:id="rId3"/>
    <p:sldMasterId id="2147483705" r:id="rId4"/>
    <p:sldMasterId id="2147483720" r:id="rId5"/>
    <p:sldMasterId id="2147483735" r:id="rId6"/>
  </p:sldMasterIdLst>
  <p:sldIdLst>
    <p:sldId id="256" r:id="rId7"/>
    <p:sldId id="284" r:id="rId8"/>
    <p:sldId id="257" r:id="rId9"/>
    <p:sldId id="285" r:id="rId10"/>
    <p:sldId id="283" r:id="rId11"/>
    <p:sldId id="286" r:id="rId12"/>
    <p:sldId id="258" r:id="rId13"/>
    <p:sldId id="287" r:id="rId14"/>
    <p:sldId id="260" r:id="rId15"/>
    <p:sldId id="261" r:id="rId16"/>
    <p:sldId id="262" r:id="rId17"/>
    <p:sldId id="279" r:id="rId18"/>
    <p:sldId id="281" r:id="rId19"/>
    <p:sldId id="264" r:id="rId20"/>
    <p:sldId id="265" r:id="rId21"/>
    <p:sldId id="267" r:id="rId22"/>
    <p:sldId id="266" r:id="rId23"/>
    <p:sldId id="268" r:id="rId24"/>
    <p:sldId id="269" r:id="rId25"/>
    <p:sldId id="270" r:id="rId26"/>
    <p:sldId id="271" r:id="rId27"/>
    <p:sldId id="272" r:id="rId28"/>
    <p:sldId id="278" r:id="rId29"/>
    <p:sldId id="274" r:id="rId30"/>
    <p:sldId id="273" r:id="rId31"/>
    <p:sldId id="275" r:id="rId32"/>
    <p:sldId id="276" r:id="rId33"/>
    <p:sldId id="277" r:id="rId34"/>
    <p:sldId id="28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0" autoAdjust="0"/>
    <p:restoredTop sz="94703" autoAdjust="0"/>
  </p:normalViewPr>
  <p:slideViewPr>
    <p:cSldViewPr>
      <p:cViewPr varScale="1">
        <p:scale>
          <a:sx n="65" d="100"/>
          <a:sy n="65" d="100"/>
        </p:scale>
        <p:origin x="-1296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444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2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298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98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412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578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450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18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029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03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5823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B5A059-861F-469D-9E12-1839FA3D71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093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37605-9BCE-4C91-AB29-1FD1EAC4A6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0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81D60-862B-4E6F-BEC6-50EE39794E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992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82617-4207-4463-AFB3-2F659597B0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369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2034A-6B7E-41F1-A4A6-7D45788E24E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635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68F17-89BC-4D0D-80C5-D7B2D107EE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11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7BEA8-9657-447A-A448-4DA3401A15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85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47EAD-2CAB-4876-A7C9-B7656807F7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08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2F63C-DCFE-4D2C-8302-075BAE7C2C7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5359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FCFAE-5912-41AB-9FEE-C1AA76747C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286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7C736-2D8C-4B09-9B2E-740C6152FB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591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24E30-6567-4033-BF5B-0DE084F414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2545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5274A6-6142-437E-A464-33970B0E541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283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6789E-1F8C-4520-ACA0-A699765B7F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566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09F56-FF07-4885-8B74-B53800D071B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3780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55B4E-49BD-4A10-A7EA-E312EA19B6C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984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DEB45-7156-4F41-8BEF-5CD5673BDA6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8643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D8120-1BDA-422C-997A-ABB6213A1D2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2513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13696-ED35-41E9-B8A8-E5FBA95F405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517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12CE5-DAE7-4D01-9D1E-2CEA1C7C370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737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EE7F-4A94-45C2-964A-7D25737177D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1415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B007E-CEA1-4CD1-8422-A6B60C38D6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29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214C8-839A-43AF-A1E9-0254C4E00FA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768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0FFB1-2370-450F-95AD-AC1DE05CCD3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3641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21FEE-A8C5-4BCE-9739-92111B770C6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1827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375D1F-2EE1-4823-9AA9-BD712F5E209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627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AE3173-80C5-4851-B1E2-3B877FE2019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4864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4DD4CB-07E0-49B7-BDB0-5EE137EAA05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879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09F56-FF07-4885-8B74-B53800D071B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9861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55B4E-49BD-4A10-A7EA-E312EA19B6C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85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DEB45-7156-4F41-8BEF-5CD5673BDA6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290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D8120-1BDA-422C-997A-ABB6213A1D2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5941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13696-ED35-41E9-B8A8-E5FBA95F405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3096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12CE5-DAE7-4D01-9D1E-2CEA1C7C370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930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EE7F-4A94-45C2-964A-7D25737177D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147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B007E-CEA1-4CD1-8422-A6B60C38D6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1921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214C8-839A-43AF-A1E9-0254C4E00FA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8378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0FFB1-2370-450F-95AD-AC1DE05CCD3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3575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21FEE-A8C5-4BCE-9739-92111B770C6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0827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375D1F-2EE1-4823-9AA9-BD712F5E209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5117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AE3173-80C5-4851-B1E2-3B877FE2019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6457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4DD4CB-07E0-49B7-BDB0-5EE137EAA05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0082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09F56-FF07-4885-8B74-B53800D071B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1278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55B4E-49BD-4A10-A7EA-E312EA19B6C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7927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DEB45-7156-4F41-8BEF-5CD5673BDA6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8068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D8120-1BDA-422C-997A-ABB6213A1D2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7741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13696-ED35-41E9-B8A8-E5FBA95F405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7657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12CE5-DAE7-4D01-9D1E-2CEA1C7C370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018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EE7F-4A94-45C2-964A-7D25737177D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1188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B007E-CEA1-4CD1-8422-A6B60C38D6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477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214C8-839A-43AF-A1E9-0254C4E00FA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621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0FFB1-2370-450F-95AD-AC1DE05CCD3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791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21FEE-A8C5-4BCE-9739-92111B770C6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9545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375D1F-2EE1-4823-9AA9-BD712F5E209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5338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AE3173-80C5-4851-B1E2-3B877FE2019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306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4DD4CB-07E0-49B7-BDB0-5EE137EAA05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993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709F56-FF07-4885-8B74-B53800D071B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9099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55B4E-49BD-4A10-A7EA-E312EA19B6C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7721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8DEB45-7156-4F41-8BEF-5CD5673BDA6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8491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D8120-1BDA-422C-997A-ABB6213A1D2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66560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13696-ED35-41E9-B8A8-E5FBA95F405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27137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12CE5-DAE7-4D01-9D1E-2CEA1C7C370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15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6EE7F-4A94-45C2-964A-7D25737177D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556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5B007E-CEA1-4CD1-8422-A6B60C38D6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5054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E214C8-839A-43AF-A1E9-0254C4E00FA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1307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50FFB1-2370-450F-95AD-AC1DE05CCD35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267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21FEE-A8C5-4BCE-9739-92111B770C6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965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3375D1F-2EE1-4823-9AA9-BD712F5E209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4547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6AE3173-80C5-4851-B1E2-3B877FE2019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674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94DD4CB-07E0-49B7-BDB0-5EE137EAA05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17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slideLayout" Target="../slideLayouts/slideLayout79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14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FA20B-6952-43DB-BA55-9AA1012786DD}" type="datetimeFigureOut">
              <a:rPr lang="en-GB" smtClean="0"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65E61-1BBA-4219-A303-6D20456FA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2655A21-67B7-45B8-AEBD-18F10CC47EB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58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F5E65C-5BA4-4C03-ABA6-6A52E45CB764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42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F5E65C-5BA4-4C03-ABA6-6A52E45CB764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6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F5E65C-5BA4-4C03-ABA6-6A52E45CB764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692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8F5E65C-5BA4-4C03-ABA6-6A52E45CB764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069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33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30.e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32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29.emf"/><Relationship Id="rId4" Type="http://schemas.openxmlformats.org/officeDocument/2006/relationships/image" Target="../media/image26.e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0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66.jpeg"/><Relationship Id="rId2" Type="http://schemas.openxmlformats.org/officeDocument/2006/relationships/slideLayout" Target="../slideLayouts/slideLayout6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65.emf"/><Relationship Id="rId4" Type="http://schemas.openxmlformats.org/officeDocument/2006/relationships/image" Target="../media/image63.emf"/><Relationship Id="rId9" Type="http://schemas.openxmlformats.org/officeDocument/2006/relationships/oleObject" Target="../embeddings/oleObject1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6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9.png"/><Relationship Id="rId5" Type="http://schemas.openxmlformats.org/officeDocument/2006/relationships/image" Target="../media/image67.emf"/><Relationship Id="rId4" Type="http://schemas.openxmlformats.org/officeDocument/2006/relationships/oleObject" Target="../embeddings/oleObject14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04664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The oxidative metabolism of </a:t>
            </a:r>
            <a:r>
              <a:rPr lang="en-GB" sz="2400" b="1" dirty="0" err="1" smtClean="0"/>
              <a:t>methylotrophic</a:t>
            </a:r>
            <a:r>
              <a:rPr lang="en-GB" sz="2400" b="1" dirty="0" smtClean="0"/>
              <a:t> bacteria</a:t>
            </a:r>
            <a:endParaRPr lang="en-GB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04904" y="1962706"/>
            <a:ext cx="75974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Almost all the enzymes for the initial oxidation steps to formaldehyde are unique to </a:t>
            </a:r>
            <a:r>
              <a:rPr lang="en-GB" dirty="0" err="1" smtClean="0"/>
              <a:t>methylotrophs</a:t>
            </a:r>
            <a:r>
              <a:rPr lang="en-GB" dirty="0" smtClean="0"/>
              <a:t>. These unique enzymes are linked to unusual energy-yielding electron transport chains.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72273" y="4410978"/>
            <a:ext cx="76300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GB" dirty="0" smtClean="0"/>
              <a:t>Hydroxylation of methane to methanol [Dalton, Murrell </a:t>
            </a:r>
            <a:r>
              <a:rPr lang="en-GB" dirty="0" err="1" smtClean="0"/>
              <a:t>etc</a:t>
            </a:r>
            <a:r>
              <a:rPr lang="en-GB" dirty="0"/>
              <a:t>]</a:t>
            </a:r>
            <a:endParaRPr lang="en-GB" dirty="0" smtClean="0"/>
          </a:p>
          <a:p>
            <a:pPr marL="342900" indent="-342900">
              <a:buAutoNum type="alphaLcParenR" startAt="2"/>
            </a:pPr>
            <a:r>
              <a:rPr lang="en-GB" dirty="0" smtClean="0"/>
              <a:t>Oxidation of methanol to formaldehyde [Main topic of this seminar]</a:t>
            </a:r>
          </a:p>
          <a:p>
            <a:pPr marL="342900" indent="-342900">
              <a:buAutoNum type="alphaLcParenR" startAt="3"/>
            </a:pPr>
            <a:r>
              <a:rPr lang="en-GB" dirty="0" smtClean="0"/>
              <a:t>Oxidation of methylated amines to formaldehyde [Separate seminar]</a:t>
            </a:r>
          </a:p>
          <a:p>
            <a:pPr marL="342900" indent="-342900">
              <a:buAutoNum type="alphaLcParenR" startAt="4"/>
            </a:pPr>
            <a:r>
              <a:rPr lang="en-GB" dirty="0" smtClean="0"/>
              <a:t>Oxidation of formaldehyde to </a:t>
            </a:r>
            <a:r>
              <a:rPr lang="en-GB" dirty="0" err="1" smtClean="0"/>
              <a:t>formate</a:t>
            </a:r>
            <a:r>
              <a:rPr lang="en-GB" dirty="0" smtClean="0"/>
              <a:t> [Next slide] </a:t>
            </a:r>
          </a:p>
          <a:p>
            <a:pPr marL="342900" indent="-342900">
              <a:buAutoNum type="alphaLcParenR" startAt="5"/>
            </a:pPr>
            <a:r>
              <a:rPr lang="en-GB" dirty="0" smtClean="0"/>
              <a:t>Oxidation of  </a:t>
            </a:r>
            <a:r>
              <a:rPr lang="en-GB" dirty="0" err="1" smtClean="0"/>
              <a:t>formate</a:t>
            </a:r>
            <a:r>
              <a:rPr lang="en-GB" dirty="0" smtClean="0"/>
              <a:t> to carbon dioxide  (typical NAD-linked enzyme)</a:t>
            </a:r>
          </a:p>
          <a:p>
            <a:r>
              <a:rPr lang="en-GB" dirty="0" smtClean="0"/>
              <a:t>f)    Electron transport chains for energy production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827584" y="3108803"/>
            <a:ext cx="6192687" cy="1158159"/>
            <a:chOff x="827584" y="1734847"/>
            <a:chExt cx="6192687" cy="1158159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734847"/>
              <a:ext cx="6192687" cy="5255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051720" y="2492896"/>
              <a:ext cx="100811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rgbClr val="FF0000"/>
                  </a:solidFill>
                </a:rPr>
                <a:t>CH</a:t>
              </a:r>
              <a:r>
                <a:rPr lang="en-GB" sz="2000" b="1" baseline="-25000" dirty="0" smtClean="0">
                  <a:solidFill>
                    <a:srgbClr val="FF0000"/>
                  </a:solidFill>
                </a:rPr>
                <a:t>3</a:t>
              </a:r>
              <a:r>
                <a:rPr lang="en-GB" sz="2000" b="1" dirty="0" smtClean="0">
                  <a:solidFill>
                    <a:srgbClr val="FF0000"/>
                  </a:solidFill>
                </a:rPr>
                <a:t>NH</a:t>
              </a:r>
              <a:r>
                <a:rPr lang="en-GB" sz="2000" b="1" baseline="-25000" dirty="0" smtClean="0">
                  <a:solidFill>
                    <a:srgbClr val="FF0000"/>
                  </a:solidFill>
                </a:rPr>
                <a:t>2</a:t>
              </a:r>
              <a:endParaRPr lang="en-GB" sz="2000" b="1" baseline="-250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3059832" y="2204864"/>
              <a:ext cx="432048" cy="36004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827584" y="866329"/>
            <a:ext cx="7474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These slides were to support (very)  informal seminars at UEA as guest of Professor Colin Murrell.</a:t>
            </a:r>
          </a:p>
          <a:p>
            <a:r>
              <a:rPr lang="en-GB" dirty="0" smtClean="0"/>
              <a:t>There are separate presentation on cytochromes </a:t>
            </a:r>
            <a:r>
              <a:rPr lang="en-GB" smtClean="0"/>
              <a:t>etc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04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8951" y="598760"/>
            <a:ext cx="7852854" cy="4645778"/>
            <a:chOff x="564587" y="4014715"/>
            <a:chExt cx="7852854" cy="4645778"/>
          </a:xfrm>
        </p:grpSpPr>
        <p:sp>
          <p:nvSpPr>
            <p:cNvPr id="3" name="Rectangle 2"/>
            <p:cNvSpPr/>
            <p:nvPr/>
          </p:nvSpPr>
          <p:spPr>
            <a:xfrm>
              <a:off x="564587" y="4014715"/>
              <a:ext cx="39133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b="1" dirty="0" smtClean="0"/>
                <a:t>Hydroxylation of methane to methanol</a:t>
              </a:r>
              <a:endParaRPr lang="en-GB" b="1" dirty="0"/>
            </a:p>
          </p:txBody>
        </p:sp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172" y="4322951"/>
              <a:ext cx="5184537" cy="2767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856601" y="7090833"/>
              <a:ext cx="75608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 smtClean="0"/>
                <a:t>Catalysed by Methane mono-</a:t>
              </a:r>
              <a:r>
                <a:rPr lang="en-GB" sz="1600" b="1" dirty="0" err="1" smtClean="0"/>
                <a:t>oxygenase</a:t>
              </a:r>
              <a:r>
                <a:rPr lang="en-GB" sz="1600" b="1" dirty="0" smtClean="0"/>
                <a:t> (MMO)  (Two types)</a:t>
              </a:r>
            </a:p>
            <a:p>
              <a:endParaRPr lang="en-GB" sz="1600" dirty="0" smtClean="0"/>
            </a:p>
            <a:p>
              <a:r>
                <a:rPr lang="en-GB" sz="1600" dirty="0" smtClean="0"/>
                <a:t>Soluble (</a:t>
              </a:r>
              <a:r>
                <a:rPr lang="en-GB" sz="1600" dirty="0" err="1" smtClean="0"/>
                <a:t>sMMO</a:t>
              </a:r>
              <a:r>
                <a:rPr lang="en-GB" sz="1600" dirty="0" smtClean="0"/>
                <a:t>) </a:t>
              </a:r>
            </a:p>
            <a:p>
              <a:endParaRPr lang="en-GB" sz="1600" dirty="0" smtClean="0"/>
            </a:p>
            <a:p>
              <a:r>
                <a:rPr lang="en-GB" sz="1600" dirty="0" smtClean="0"/>
                <a:t>Membrane bounds (particulate or </a:t>
              </a:r>
              <a:r>
                <a:rPr lang="en-GB" sz="1600" dirty="0" err="1" smtClean="0"/>
                <a:t>pMMO</a:t>
              </a:r>
              <a:r>
                <a:rPr lang="en-GB" sz="1600" dirty="0" smtClean="0"/>
                <a:t>)</a:t>
              </a:r>
            </a:p>
            <a:p>
              <a:r>
                <a:rPr lang="en-GB" sz="1600" dirty="0" smtClean="0"/>
                <a:t>Mainly solved by Howard Dalton;  genetics (</a:t>
              </a:r>
              <a:r>
                <a:rPr lang="en-GB" sz="1600" dirty="0" err="1" smtClean="0"/>
                <a:t>etc</a:t>
              </a:r>
              <a:r>
                <a:rPr lang="en-GB" sz="1600" dirty="0" smtClean="0"/>
                <a:t>) by Colin Murrell at University of Warwick </a:t>
              </a:r>
              <a:endParaRPr lang="en-GB" sz="16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39552" y="5445224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More than half oxygen is used by initial hydroxylation in a reaction that requires input of energy (as NADH)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32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01915"/>
            <a:ext cx="78488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Important people in study of methane oxidation </a:t>
            </a:r>
          </a:p>
          <a:p>
            <a:r>
              <a:rPr lang="en-GB" dirty="0" smtClean="0"/>
              <a:t>The late Sir Howard Dalton FRS. Professor Colin Murrell, Mary </a:t>
            </a:r>
            <a:r>
              <a:rPr lang="en-GB" dirty="0" err="1" smtClean="0"/>
              <a:t>Lidstrom</a:t>
            </a:r>
            <a:r>
              <a:rPr lang="en-GB" dirty="0" smtClean="0"/>
              <a:t>, </a:t>
            </a:r>
            <a:r>
              <a:rPr lang="en-GB" dirty="0" smtClean="0"/>
              <a:t>Ed </a:t>
            </a:r>
            <a:r>
              <a:rPr lang="en-GB" dirty="0" err="1" smtClean="0"/>
              <a:t>Bellion</a:t>
            </a:r>
            <a:r>
              <a:rPr lang="en-GB" dirty="0" smtClean="0"/>
              <a:t>    </a:t>
            </a:r>
            <a:endParaRPr lang="en-GB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78977"/>
            <a:ext cx="1881577" cy="239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r="33997"/>
          <a:stretch/>
        </p:blipFill>
        <p:spPr bwMode="auto">
          <a:xfrm>
            <a:off x="2556224" y="1292772"/>
            <a:ext cx="3815976" cy="3212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744322"/>
            <a:ext cx="3333130" cy="2324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17" y="3828953"/>
            <a:ext cx="2363907" cy="239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" r="7053" b="7555"/>
          <a:stretch/>
        </p:blipFill>
        <p:spPr bwMode="auto">
          <a:xfrm>
            <a:off x="6765415" y="1292772"/>
            <a:ext cx="2378585" cy="2208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7784" y="450575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My second fiddle (juvenile form of Murrell</a:t>
            </a:r>
            <a:r>
              <a:rPr lang="en-GB" sz="1200" dirty="0" smtClean="0"/>
              <a:t>), when </a:t>
            </a:r>
            <a:r>
              <a:rPr lang="en-GB" sz="1200" dirty="0" smtClean="0"/>
              <a:t>I was his tutor at University of Southampton</a:t>
            </a:r>
            <a:endParaRPr lang="en-GB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7304284" y="6084233"/>
            <a:ext cx="1557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Nearly adult form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5764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9" t="20737" r="6855" b="11832"/>
          <a:stretch/>
        </p:blipFill>
        <p:spPr bwMode="auto">
          <a:xfrm>
            <a:off x="965940" y="2996951"/>
            <a:ext cx="7782524" cy="3482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18864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Oxidation of formaldehyde by </a:t>
            </a:r>
            <a:r>
              <a:rPr lang="en-GB" b="1" dirty="0" err="1" smtClean="0">
                <a:solidFill>
                  <a:srgbClr val="FF0000"/>
                </a:solidFill>
              </a:rPr>
              <a:t>methylotrophs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679629"/>
            <a:ext cx="80648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Dye-linked dehydrogenases; so possibly </a:t>
            </a:r>
            <a:r>
              <a:rPr lang="en-GB" dirty="0" err="1" smtClean="0"/>
              <a:t>flavoproteins</a:t>
            </a:r>
            <a:r>
              <a:rPr lang="en-GB" dirty="0" smtClean="0"/>
              <a:t> or </a:t>
            </a:r>
            <a:r>
              <a:rPr lang="en-GB" dirty="0" err="1" smtClean="0"/>
              <a:t>quinoproteins</a:t>
            </a:r>
            <a:endParaRPr lang="en-GB" dirty="0" smtClean="0"/>
          </a:p>
          <a:p>
            <a:r>
              <a:rPr lang="en-GB" dirty="0" smtClean="0"/>
              <a:t>NAD-linked dehydrogenases. Absolutely essential during growth on methane with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NADH </a:t>
            </a:r>
            <a:r>
              <a:rPr lang="en-GB" dirty="0">
                <a:solidFill>
                  <a:prstClr val="black"/>
                </a:solidFill>
              </a:rPr>
              <a:t>as donor to the </a:t>
            </a:r>
            <a:r>
              <a:rPr lang="en-GB" dirty="0" smtClean="0">
                <a:solidFill>
                  <a:prstClr val="black"/>
                </a:solidFill>
              </a:rPr>
              <a:t>hydroxylase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Methanol dehydrogenase. Good substrate but not likely to be relevant.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Complex route involving </a:t>
            </a:r>
            <a:r>
              <a:rPr lang="en-GB" dirty="0" err="1" smtClean="0">
                <a:solidFill>
                  <a:prstClr val="black"/>
                </a:solidFill>
              </a:rPr>
              <a:t>methanopterin</a:t>
            </a:r>
            <a:r>
              <a:rPr lang="en-GB" dirty="0" smtClean="0">
                <a:solidFill>
                  <a:prstClr val="black"/>
                </a:solidFill>
              </a:rPr>
              <a:t> and </a:t>
            </a:r>
            <a:r>
              <a:rPr lang="en-GB" dirty="0" err="1" smtClean="0">
                <a:solidFill>
                  <a:prstClr val="black"/>
                </a:solidFill>
              </a:rPr>
              <a:t>folates</a:t>
            </a:r>
            <a:r>
              <a:rPr lang="en-GB" dirty="0" smtClean="0">
                <a:solidFill>
                  <a:prstClr val="black"/>
                </a:solidFill>
              </a:rPr>
              <a:t> [next slide] (NAD-linked)</a:t>
            </a:r>
          </a:p>
          <a:p>
            <a:r>
              <a:rPr lang="en-GB" dirty="0" smtClean="0">
                <a:solidFill>
                  <a:prstClr val="black"/>
                </a:solidFill>
              </a:rPr>
              <a:t>Cyclic route in bacteria with </a:t>
            </a:r>
            <a:r>
              <a:rPr lang="en-GB" dirty="0" err="1" smtClean="0">
                <a:solidFill>
                  <a:prstClr val="black"/>
                </a:solidFill>
              </a:rPr>
              <a:t>RuMP</a:t>
            </a:r>
            <a:r>
              <a:rPr lang="en-GB" dirty="0" smtClean="0">
                <a:solidFill>
                  <a:prstClr val="black"/>
                </a:solidFill>
              </a:rPr>
              <a:t> pathway</a:t>
            </a:r>
          </a:p>
          <a:p>
            <a:endParaRPr lang="en-GB" dirty="0">
              <a:solidFill>
                <a:prstClr val="black"/>
              </a:solidFill>
            </a:endParaRPr>
          </a:p>
          <a:p>
            <a:r>
              <a:rPr lang="en-GB" sz="1600" dirty="0" smtClean="0">
                <a:solidFill>
                  <a:prstClr val="black"/>
                </a:solidFill>
              </a:rPr>
              <a:t>Note: There must always be routes for removal of toxic formaldehyde.  And many aldehyde dehydrogenases are non-specific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8547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1484784"/>
            <a:ext cx="8855968" cy="5256584"/>
            <a:chOff x="395536" y="332656"/>
            <a:chExt cx="8460432" cy="483382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/>
          </p:blipFill>
          <p:spPr bwMode="auto">
            <a:xfrm>
              <a:off x="395536" y="332656"/>
              <a:ext cx="8460432" cy="4266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Arrow Connector 2"/>
            <p:cNvCxnSpPr/>
            <p:nvPr/>
          </p:nvCxnSpPr>
          <p:spPr>
            <a:xfrm>
              <a:off x="2123728" y="4653136"/>
              <a:ext cx="360040" cy="28803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/>
            <p:cNvSpPr txBox="1"/>
            <p:nvPr/>
          </p:nvSpPr>
          <p:spPr>
            <a:xfrm>
              <a:off x="2555776" y="4797152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Serine cycle</a:t>
              </a:r>
              <a:endParaRPr lang="en-GB" b="1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39552" y="21999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Formaldehyde oxidation in </a:t>
            </a:r>
            <a:r>
              <a:rPr lang="en-GB" b="1" dirty="0" err="1" smtClean="0">
                <a:solidFill>
                  <a:srgbClr val="FF0000"/>
                </a:solidFill>
              </a:rPr>
              <a:t>Methylobacterium</a:t>
            </a:r>
            <a:r>
              <a:rPr lang="en-GB" b="1" dirty="0" smtClean="0">
                <a:solidFill>
                  <a:srgbClr val="FF0000"/>
                </a:solidFill>
              </a:rPr>
              <a:t> </a:t>
            </a:r>
            <a:r>
              <a:rPr lang="en-GB" b="1" dirty="0" err="1" smtClean="0">
                <a:solidFill>
                  <a:srgbClr val="FF0000"/>
                </a:solidFill>
              </a:rPr>
              <a:t>extorquens</a:t>
            </a:r>
            <a:r>
              <a:rPr lang="en-GB" b="1" dirty="0" smtClean="0">
                <a:solidFill>
                  <a:srgbClr val="FF0000"/>
                </a:solidFill>
              </a:rPr>
              <a:t>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536" y="692696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err="1" smtClean="0"/>
              <a:t>Methanopterin</a:t>
            </a:r>
            <a:r>
              <a:rPr lang="en-GB" sz="1600" dirty="0" smtClean="0"/>
              <a:t> was previously only known as carrier in methanogens. This work is by </a:t>
            </a:r>
            <a:r>
              <a:rPr lang="en-GB" sz="1600" dirty="0" err="1" smtClean="0"/>
              <a:t>Lidstrom</a:t>
            </a:r>
            <a:r>
              <a:rPr lang="en-GB" sz="1600" dirty="0" smtClean="0"/>
              <a:t> and colleagues. Much is based on genetic/mutant studies. 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2682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folatepa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1123950"/>
            <a:ext cx="7294562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716418" y="193675"/>
            <a:ext cx="76388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2000" dirty="0"/>
              <a:t>Last page of </a:t>
            </a:r>
            <a:r>
              <a:rPr lang="en-GB" sz="2000" dirty="0" smtClean="0"/>
              <a:t>my PhD </a:t>
            </a:r>
            <a:r>
              <a:rPr lang="en-GB" sz="2000" dirty="0"/>
              <a:t>Thesis </a:t>
            </a:r>
            <a:r>
              <a:rPr lang="en-GB" sz="2000" dirty="0" smtClean="0"/>
              <a:t>(submitted 50 years ago; May 1963) </a:t>
            </a:r>
          </a:p>
          <a:p>
            <a:pPr algn="ctr" eaLnBrk="1" hangingPunct="1"/>
            <a:r>
              <a:rPr lang="en-GB" sz="2000" dirty="0" smtClean="0"/>
              <a:t>suggesting </a:t>
            </a:r>
            <a:r>
              <a:rPr lang="en-GB" sz="2000" dirty="0" err="1"/>
              <a:t>folate</a:t>
            </a:r>
            <a:r>
              <a:rPr lang="en-GB" sz="2000" dirty="0"/>
              <a:t> </a:t>
            </a:r>
            <a:r>
              <a:rPr lang="en-GB" sz="2000" dirty="0" smtClean="0"/>
              <a:t>involvement  </a:t>
            </a:r>
            <a:r>
              <a:rPr lang="en-GB" sz="2000" dirty="0"/>
              <a:t>in formaldehyde </a:t>
            </a:r>
            <a:r>
              <a:rPr lang="en-GB" sz="2000" dirty="0" smtClean="0"/>
              <a:t>oxidation </a:t>
            </a:r>
            <a:endParaRPr lang="en-GB" sz="2000" dirty="0"/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38" y="4270375"/>
            <a:ext cx="2951162" cy="248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7" descr="thau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3" y="1358900"/>
            <a:ext cx="1709737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8" descr="jul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98988"/>
            <a:ext cx="1771650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1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75163"/>
            <a:ext cx="8537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 smtClean="0"/>
              <a:t>The oxidation of methanol in Gram negative </a:t>
            </a:r>
            <a:r>
              <a:rPr lang="en-GB" sz="2000" b="1" dirty="0" err="1" smtClean="0"/>
              <a:t>methylotrophs</a:t>
            </a:r>
            <a:endParaRPr lang="en-GB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4338" y="689048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This was my PhD project with Len </a:t>
            </a:r>
            <a:r>
              <a:rPr lang="en-GB" sz="1600" dirty="0" err="1" smtClean="0"/>
              <a:t>Zatman</a:t>
            </a:r>
            <a:r>
              <a:rPr lang="en-GB" sz="1600" dirty="0" smtClean="0"/>
              <a:t> (1960-1963). He thought the enzyme for methanol oxidation would be unusual as no NAD-linked alcohol dehydrogenase is able to oxidise methanol.</a:t>
            </a:r>
            <a:endParaRPr lang="en-GB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372126"/>
            <a:ext cx="832173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I started by isolating a soil </a:t>
            </a:r>
            <a:r>
              <a:rPr lang="en-GB" sz="1600" dirty="0" err="1" smtClean="0"/>
              <a:t>methylotroph</a:t>
            </a:r>
            <a:r>
              <a:rPr lang="en-GB" sz="1600" dirty="0" smtClean="0"/>
              <a:t>, </a:t>
            </a:r>
            <a:r>
              <a:rPr lang="en-GB" sz="1600" i="1" dirty="0" smtClean="0"/>
              <a:t>Pseudomonas</a:t>
            </a:r>
            <a:r>
              <a:rPr lang="en-GB" sz="1600" dirty="0" smtClean="0"/>
              <a:t> </a:t>
            </a:r>
            <a:r>
              <a:rPr lang="en-GB" sz="1600" dirty="0" err="1" smtClean="0"/>
              <a:t>sp</a:t>
            </a:r>
            <a:r>
              <a:rPr lang="en-GB" sz="1600" dirty="0" smtClean="0"/>
              <a:t> M27. It was the same as Quayle’s </a:t>
            </a:r>
            <a:r>
              <a:rPr lang="en-GB" sz="1600" i="1" dirty="0" smtClean="0"/>
              <a:t>Pseudomonas</a:t>
            </a:r>
            <a:r>
              <a:rPr lang="en-GB" sz="1600" dirty="0" smtClean="0"/>
              <a:t> AM1 (published at end of my first year); now called </a:t>
            </a:r>
            <a:r>
              <a:rPr lang="en-GB" sz="1600" i="1" dirty="0" err="1" smtClean="0"/>
              <a:t>Methylobacterium</a:t>
            </a:r>
            <a:r>
              <a:rPr lang="en-GB" sz="1600" i="1" dirty="0" smtClean="0"/>
              <a:t> </a:t>
            </a:r>
            <a:r>
              <a:rPr lang="en-GB" sz="1600" i="1" dirty="0" err="1" smtClean="0"/>
              <a:t>extorquens</a:t>
            </a:r>
            <a:r>
              <a:rPr lang="en-GB" sz="1600" i="1" dirty="0" smtClean="0"/>
              <a:t> </a:t>
            </a:r>
            <a:r>
              <a:rPr lang="en-GB" sz="1600" dirty="0" smtClean="0"/>
              <a:t>AM1</a:t>
            </a:r>
          </a:p>
          <a:p>
            <a:endParaRPr lang="en-GB" sz="1600" dirty="0"/>
          </a:p>
          <a:p>
            <a:r>
              <a:rPr lang="en-GB" sz="1600" b="1" dirty="0" smtClean="0"/>
              <a:t>Whole cells </a:t>
            </a:r>
            <a:r>
              <a:rPr lang="en-GB" sz="1600" dirty="0" smtClean="0"/>
              <a:t>oxidised methanol and a very wide range of primary alcohols</a:t>
            </a:r>
          </a:p>
          <a:p>
            <a:r>
              <a:rPr lang="en-GB" sz="1600" dirty="0"/>
              <a:t> </a:t>
            </a:r>
            <a:r>
              <a:rPr lang="en-GB" sz="1600" dirty="0" smtClean="0"/>
              <a:t>Inhibited </a:t>
            </a:r>
            <a:r>
              <a:rPr lang="en-GB" sz="1600" dirty="0"/>
              <a:t>by p-nitro- </a:t>
            </a:r>
            <a:r>
              <a:rPr lang="en-GB" sz="1600" dirty="0" err="1"/>
              <a:t>phenylhydrazine</a:t>
            </a:r>
            <a:r>
              <a:rPr lang="en-GB" sz="1600" dirty="0"/>
              <a:t>. (50% inhibition by 1.0 µM). </a:t>
            </a:r>
            <a:r>
              <a:rPr lang="en-GB" sz="1600" i="1" dirty="0"/>
              <a:t>This has never been explained                                 or investigated further. </a:t>
            </a:r>
            <a:r>
              <a:rPr lang="en-GB" sz="1600" dirty="0" smtClean="0"/>
              <a:t>   </a:t>
            </a:r>
          </a:p>
          <a:p>
            <a:r>
              <a:rPr lang="en-GB" sz="1600" dirty="0" smtClean="0"/>
              <a:t> </a:t>
            </a:r>
          </a:p>
          <a:p>
            <a:r>
              <a:rPr lang="en-GB" sz="1600" dirty="0" smtClean="0"/>
              <a:t>Inhibited by EDTA. Not due to chelation of metal ions. Unique to alcohol oxidation. Later shown to inhibit competitively the binding MDH to its cytochrome electron acceptor</a:t>
            </a:r>
          </a:p>
          <a:p>
            <a:endParaRPr lang="en-GB" sz="1600" b="1" dirty="0" smtClean="0"/>
          </a:p>
          <a:p>
            <a:r>
              <a:rPr lang="en-GB" sz="1600" b="1" dirty="0" smtClean="0"/>
              <a:t>Extracts</a:t>
            </a:r>
            <a:r>
              <a:rPr lang="en-GB" sz="1600" dirty="0" smtClean="0"/>
              <a:t> did not catalyse reduction by methanol of NAD but it was possible to get reduction of a blue indophenol dye in the presence of an intermediate </a:t>
            </a:r>
            <a:r>
              <a:rPr lang="en-GB" sz="1600" dirty="0" err="1" smtClean="0"/>
              <a:t>phenazine</a:t>
            </a:r>
            <a:r>
              <a:rPr lang="en-GB" sz="1600" dirty="0" smtClean="0"/>
              <a:t> </a:t>
            </a:r>
            <a:r>
              <a:rPr lang="en-GB" sz="1600" dirty="0" err="1" smtClean="0"/>
              <a:t>methosulphate</a:t>
            </a:r>
            <a:r>
              <a:rPr lang="en-GB" sz="1600" dirty="0" smtClean="0"/>
              <a:t> using whole cells in anaerobic conditions. </a:t>
            </a:r>
          </a:p>
          <a:p>
            <a:r>
              <a:rPr lang="en-GB" sz="1600" dirty="0" smtClean="0"/>
              <a:t>We then found that this assay could be used with sonic extracts: this is similar to </a:t>
            </a:r>
            <a:r>
              <a:rPr lang="en-GB" sz="1600" dirty="0" err="1" smtClean="0"/>
              <a:t>flavoprotein</a:t>
            </a:r>
            <a:r>
              <a:rPr lang="en-GB" sz="1600" dirty="0" smtClean="0"/>
              <a:t> dehydrogenases like succinate dehydrogenase. </a:t>
            </a:r>
          </a:p>
          <a:p>
            <a:r>
              <a:rPr lang="en-GB" sz="1600" dirty="0" smtClean="0"/>
              <a:t>The enzyme is </a:t>
            </a:r>
            <a:r>
              <a:rPr lang="en-GB" sz="1600" b="1" dirty="0" smtClean="0"/>
              <a:t>Methanol dehydrogenase (MDH).</a:t>
            </a:r>
          </a:p>
          <a:p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 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96793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4150" y="1124744"/>
            <a:ext cx="799288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The </a:t>
            </a:r>
            <a:r>
              <a:rPr lang="en-GB" dirty="0"/>
              <a:t>rate was not proportional to protein concentration. </a:t>
            </a:r>
            <a:endParaRPr lang="en-GB" dirty="0" smtClean="0"/>
          </a:p>
          <a:p>
            <a:r>
              <a:rPr lang="en-GB" dirty="0" smtClean="0"/>
              <a:t>No </a:t>
            </a:r>
            <a:r>
              <a:rPr lang="en-GB" dirty="0"/>
              <a:t>dye reduction could be seen with lower concentrations of extract. </a:t>
            </a:r>
            <a:endParaRPr lang="en-GB" dirty="0" smtClean="0"/>
          </a:p>
          <a:p>
            <a:r>
              <a:rPr lang="en-GB" dirty="0" smtClean="0"/>
              <a:t>When </a:t>
            </a:r>
            <a:r>
              <a:rPr lang="en-GB" dirty="0"/>
              <a:t>water in the assay was replaced with salts growth medium the rate became proportional to protein </a:t>
            </a:r>
            <a:r>
              <a:rPr lang="en-GB" dirty="0" smtClean="0"/>
              <a:t>concentration.     </a:t>
            </a:r>
          </a:p>
          <a:p>
            <a:r>
              <a:rPr lang="en-GB" dirty="0" smtClean="0"/>
              <a:t>The </a:t>
            </a:r>
            <a:r>
              <a:rPr lang="en-GB" dirty="0"/>
              <a:t>active constituent was ammonium chloride </a:t>
            </a:r>
            <a:r>
              <a:rPr lang="en-GB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baseline="-25000" dirty="0">
                <a:solidFill>
                  <a:prstClr val="black"/>
                </a:solidFill>
                <a:ea typeface="Calibri"/>
                <a:cs typeface="Times New Roman"/>
              </a:rPr>
              <a:t>4</a:t>
            </a:r>
            <a:r>
              <a:rPr lang="en-GB" dirty="0">
                <a:solidFill>
                  <a:prstClr val="black"/>
                </a:solidFill>
                <a:ea typeface="Calibri"/>
                <a:cs typeface="Times New Roman"/>
              </a:rPr>
              <a:t>Cl. </a:t>
            </a:r>
          </a:p>
          <a:p>
            <a:r>
              <a:rPr lang="en-GB" dirty="0">
                <a:solidFill>
                  <a:prstClr val="black"/>
                </a:solidFill>
                <a:cs typeface="Times New Roman"/>
              </a:rPr>
              <a:t>The </a:t>
            </a:r>
            <a:r>
              <a:rPr lang="en-GB" dirty="0" smtClean="0">
                <a:solidFill>
                  <a:prstClr val="black"/>
                </a:solidFill>
                <a:cs typeface="Times New Roman"/>
              </a:rPr>
              <a:t>activator </a:t>
            </a:r>
            <a:r>
              <a:rPr lang="en-GB" dirty="0">
                <a:solidFill>
                  <a:prstClr val="black"/>
                </a:solidFill>
                <a:cs typeface="Times New Roman"/>
              </a:rPr>
              <a:t>species is </a:t>
            </a:r>
            <a:r>
              <a:rPr lang="en-GB" dirty="0" smtClean="0">
                <a:solidFill>
                  <a:prstClr val="black"/>
                </a:solidFill>
                <a:cs typeface="Times New Roman"/>
              </a:rPr>
              <a:t>Ammonia base   </a:t>
            </a:r>
            <a:r>
              <a:rPr lang="en-GB" b="1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b="1" baseline="-25000" dirty="0">
                <a:solidFill>
                  <a:prstClr val="black"/>
                </a:solidFill>
                <a:ea typeface="Calibri"/>
                <a:cs typeface="Times New Roman"/>
              </a:rPr>
              <a:t>3</a:t>
            </a:r>
            <a:r>
              <a:rPr lang="en-GB" baseline="-25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en-GB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en-GB" dirty="0" smtClean="0">
                <a:solidFill>
                  <a:prstClr val="black"/>
                </a:solidFill>
                <a:ea typeface="Calibri"/>
                <a:cs typeface="Times New Roman"/>
              </a:rPr>
              <a:t>    not </a:t>
            </a:r>
            <a:r>
              <a:rPr lang="en-GB" dirty="0">
                <a:solidFill>
                  <a:prstClr val="black"/>
                </a:solidFill>
                <a:ea typeface="Calibri"/>
                <a:cs typeface="Times New Roman"/>
              </a:rPr>
              <a:t>the ammonium </a:t>
            </a:r>
            <a:r>
              <a:rPr lang="en-GB" b="1" dirty="0">
                <a:solidFill>
                  <a:prstClr val="black"/>
                </a:solidFill>
                <a:ea typeface="Calibri"/>
                <a:cs typeface="Times New Roman"/>
              </a:rPr>
              <a:t>ion</a:t>
            </a:r>
            <a:r>
              <a:rPr lang="en-GB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en-GB" b="1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b="1" baseline="-25000" dirty="0">
                <a:solidFill>
                  <a:prstClr val="black"/>
                </a:solidFill>
                <a:ea typeface="Calibri"/>
                <a:cs typeface="Times New Roman"/>
              </a:rPr>
              <a:t>4</a:t>
            </a:r>
            <a:r>
              <a:rPr lang="en-GB" b="1" baseline="30000" dirty="0">
                <a:solidFill>
                  <a:prstClr val="black"/>
                </a:solidFill>
                <a:ea typeface="Calibri"/>
                <a:cs typeface="Times New Roman"/>
              </a:rPr>
              <a:t>+ </a:t>
            </a:r>
            <a:endParaRPr lang="en-GB" b="1" dirty="0"/>
          </a:p>
          <a:p>
            <a:endParaRPr lang="en-GB" dirty="0" smtClean="0"/>
          </a:p>
          <a:p>
            <a:r>
              <a:rPr lang="en-GB" dirty="0" smtClean="0"/>
              <a:t>This </a:t>
            </a:r>
            <a:r>
              <a:rPr lang="en-GB" dirty="0"/>
              <a:t>is unique. In some enzymes ammonium ions replace potassium ions. But with MDH ammonium chloride could only be replaced with </a:t>
            </a:r>
            <a:r>
              <a:rPr lang="en-GB" dirty="0" err="1"/>
              <a:t>methylammonium</a:t>
            </a:r>
            <a:r>
              <a:rPr lang="en-GB" dirty="0"/>
              <a:t> chloride </a:t>
            </a:r>
            <a:r>
              <a:rPr lang="en-GB" b="1" dirty="0">
                <a:ea typeface="Calibri"/>
                <a:cs typeface="Times New Roman"/>
              </a:rPr>
              <a:t>CH</a:t>
            </a:r>
            <a:r>
              <a:rPr lang="en-GB" b="1" baseline="-25000" dirty="0">
                <a:ea typeface="Calibri"/>
                <a:cs typeface="Times New Roman"/>
              </a:rPr>
              <a:t>3</a:t>
            </a:r>
            <a:r>
              <a:rPr lang="en-GB" b="1" dirty="0">
                <a:ea typeface="Calibri"/>
                <a:cs typeface="Times New Roman"/>
              </a:rPr>
              <a:t>NH</a:t>
            </a:r>
            <a:r>
              <a:rPr lang="en-GB" b="1" baseline="-25000" dirty="0">
                <a:ea typeface="Calibri"/>
                <a:cs typeface="Times New Roman"/>
              </a:rPr>
              <a:t>3</a:t>
            </a:r>
            <a:r>
              <a:rPr lang="en-GB" b="1" baseline="30000" dirty="0">
                <a:ea typeface="Calibri"/>
                <a:cs typeface="Times New Roman"/>
              </a:rPr>
              <a:t>+   </a:t>
            </a:r>
            <a:r>
              <a:rPr lang="en-GB" b="1" dirty="0">
                <a:ea typeface="Calibri"/>
                <a:cs typeface="Times New Roman"/>
              </a:rPr>
              <a:t> </a:t>
            </a:r>
            <a:endParaRPr lang="en-GB" b="1" dirty="0" smtClean="0">
              <a:ea typeface="Calibri"/>
              <a:cs typeface="Times New Roman"/>
            </a:endParaRPr>
          </a:p>
          <a:p>
            <a:r>
              <a:rPr lang="en-GB" b="1" dirty="0" smtClean="0">
                <a:ea typeface="Calibri"/>
                <a:cs typeface="Times New Roman"/>
              </a:rPr>
              <a:t> </a:t>
            </a:r>
            <a:endParaRPr lang="en-GB" dirty="0">
              <a:ea typeface="Calibri"/>
              <a:cs typeface="Times New Roman"/>
            </a:endParaRPr>
          </a:p>
          <a:p>
            <a:r>
              <a:rPr lang="en-GB" dirty="0">
                <a:cs typeface="Times New Roman"/>
              </a:rPr>
              <a:t>            At limiting concentrations of activator 10 times more </a:t>
            </a:r>
            <a:r>
              <a:rPr lang="en-GB" b="1" dirty="0">
                <a:solidFill>
                  <a:prstClr val="black"/>
                </a:solidFill>
                <a:ea typeface="Calibri"/>
                <a:cs typeface="Times New Roman"/>
              </a:rPr>
              <a:t>CH</a:t>
            </a:r>
            <a:r>
              <a:rPr lang="en-GB" b="1" baseline="-25000" dirty="0">
                <a:solidFill>
                  <a:prstClr val="black"/>
                </a:solidFill>
                <a:ea typeface="Calibri"/>
                <a:cs typeface="Times New Roman"/>
              </a:rPr>
              <a:t>3</a:t>
            </a:r>
            <a:r>
              <a:rPr lang="en-GB" b="1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b="1" baseline="-25000" dirty="0">
                <a:solidFill>
                  <a:prstClr val="black"/>
                </a:solidFill>
                <a:ea typeface="Calibri"/>
                <a:cs typeface="Times New Roman"/>
              </a:rPr>
              <a:t>3</a:t>
            </a:r>
            <a:r>
              <a:rPr lang="en-GB" b="1" baseline="30000" dirty="0">
                <a:solidFill>
                  <a:prstClr val="black"/>
                </a:solidFill>
                <a:ea typeface="Calibri"/>
                <a:cs typeface="Times New Roman"/>
              </a:rPr>
              <a:t>+ </a:t>
            </a:r>
            <a:r>
              <a:rPr lang="en-GB" dirty="0">
                <a:cs typeface="Times New Roman"/>
              </a:rPr>
              <a:t>was required than with </a:t>
            </a:r>
            <a:r>
              <a:rPr lang="en-GB" b="1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b="1" baseline="-25000" dirty="0">
                <a:solidFill>
                  <a:prstClr val="black"/>
                </a:solidFill>
                <a:ea typeface="Calibri"/>
                <a:cs typeface="Times New Roman"/>
              </a:rPr>
              <a:t>4</a:t>
            </a:r>
            <a:r>
              <a:rPr lang="en-GB" b="1" baseline="30000" dirty="0">
                <a:solidFill>
                  <a:prstClr val="black"/>
                </a:solidFill>
                <a:ea typeface="Calibri"/>
                <a:cs typeface="Times New Roman"/>
              </a:rPr>
              <a:t>+</a:t>
            </a:r>
            <a:r>
              <a:rPr lang="en-GB" dirty="0">
                <a:cs typeface="Times New Roman"/>
              </a:rPr>
              <a:t>. This is because its </a:t>
            </a:r>
            <a:r>
              <a:rPr lang="en-GB" dirty="0" err="1">
                <a:cs typeface="Times New Roman"/>
              </a:rPr>
              <a:t>pK</a:t>
            </a:r>
            <a:r>
              <a:rPr lang="en-GB" dirty="0">
                <a:cs typeface="Times New Roman"/>
              </a:rPr>
              <a:t> value is 10 times higher than that of ammonium chloride. </a:t>
            </a:r>
          </a:p>
          <a:p>
            <a:r>
              <a:rPr lang="en-GB" dirty="0">
                <a:cs typeface="Times New Roman"/>
              </a:rPr>
              <a:t>            AND 10 times more ammonium chloride was required at pH 8, when the proportion of </a:t>
            </a:r>
            <a:r>
              <a:rPr lang="en-GB" sz="2000" b="1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sz="2000" b="1" baseline="-25000" dirty="0">
                <a:solidFill>
                  <a:prstClr val="black"/>
                </a:solidFill>
                <a:ea typeface="Calibri"/>
                <a:cs typeface="Times New Roman"/>
              </a:rPr>
              <a:t>3</a:t>
            </a:r>
            <a:r>
              <a:rPr lang="en-GB" sz="2000" baseline="-250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r>
              <a:rPr lang="en-GB" dirty="0">
                <a:cs typeface="Times New Roman"/>
              </a:rPr>
              <a:t>was one tenth  of the proportion at pH 9.    </a:t>
            </a:r>
          </a:p>
          <a:p>
            <a:r>
              <a:rPr lang="en-GB" dirty="0">
                <a:cs typeface="Times New Roman"/>
              </a:rPr>
              <a:t>                                                                              </a:t>
            </a:r>
            <a:r>
              <a:rPr lang="en-GB" sz="2000" b="1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sz="2000" b="1" baseline="-25000" dirty="0">
                <a:solidFill>
                  <a:prstClr val="black"/>
                </a:solidFill>
                <a:ea typeface="Calibri"/>
                <a:cs typeface="Times New Roman"/>
              </a:rPr>
              <a:t>4</a:t>
            </a:r>
            <a:r>
              <a:rPr lang="en-GB" sz="2000" b="1" baseline="30000" dirty="0">
                <a:solidFill>
                  <a:prstClr val="black"/>
                </a:solidFill>
                <a:ea typeface="Calibri"/>
                <a:cs typeface="Times New Roman"/>
              </a:rPr>
              <a:t>+</a:t>
            </a:r>
            <a:r>
              <a:rPr lang="en-GB" b="1" dirty="0">
                <a:cs typeface="Times New Roman"/>
              </a:rPr>
              <a:t>                      </a:t>
            </a:r>
            <a:r>
              <a:rPr lang="en-GB" sz="2000" b="1" dirty="0">
                <a:solidFill>
                  <a:prstClr val="black"/>
                </a:solidFill>
                <a:ea typeface="Calibri"/>
                <a:cs typeface="Times New Roman"/>
              </a:rPr>
              <a:t>NH</a:t>
            </a:r>
            <a:r>
              <a:rPr lang="en-GB" sz="2000" b="1" baseline="-25000" dirty="0">
                <a:solidFill>
                  <a:prstClr val="black"/>
                </a:solidFill>
                <a:ea typeface="Calibri"/>
                <a:cs typeface="Times New Roman"/>
              </a:rPr>
              <a:t>3</a:t>
            </a:r>
            <a:r>
              <a:rPr lang="en-GB" sz="2000" b="1" dirty="0">
                <a:solidFill>
                  <a:prstClr val="black"/>
                </a:solidFill>
                <a:ea typeface="Calibri"/>
                <a:cs typeface="Times New Roman"/>
              </a:rPr>
              <a:t>   +    </a:t>
            </a:r>
            <a:r>
              <a:rPr lang="en-GB" b="1" dirty="0">
                <a:ea typeface="Calibri"/>
                <a:cs typeface="Times New Roman"/>
              </a:rPr>
              <a:t>H</a:t>
            </a:r>
            <a:r>
              <a:rPr lang="en-GB" b="1" baseline="30000" dirty="0">
                <a:ea typeface="Calibri"/>
                <a:cs typeface="Times New Roman"/>
              </a:rPr>
              <a:t>+</a:t>
            </a:r>
            <a:endParaRPr lang="en-GB" b="1" dirty="0"/>
          </a:p>
          <a:p>
            <a:r>
              <a:rPr lang="en-GB" sz="2000" dirty="0"/>
              <a:t>                                                      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620688"/>
            <a:ext cx="7839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Problems with the dye linked system for methanol dehydrogenase</a:t>
            </a:r>
            <a:endParaRPr lang="en-GB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076056" y="5766352"/>
            <a:ext cx="9144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504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mdh64titl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196975"/>
            <a:ext cx="5324475" cy="1317625"/>
          </a:xfrm>
          <a:noFill/>
        </p:spPr>
      </p:pic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179388" y="2924175"/>
            <a:ext cx="5976937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Dye-linked assay (PMS/PIP); pH optimum 9.2;  </a:t>
            </a:r>
            <a:r>
              <a:rPr lang="en-GB" sz="1600" b="1" dirty="0" err="1">
                <a:solidFill>
                  <a:srgbClr val="000000"/>
                </a:solidFill>
              </a:rPr>
              <a:t>pI</a:t>
            </a:r>
            <a:r>
              <a:rPr lang="en-GB" sz="1600" b="1" dirty="0">
                <a:solidFill>
                  <a:srgbClr val="000000"/>
                </a:solidFill>
              </a:rPr>
              <a:t> 8.2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Activator- ammonia (not NH</a:t>
            </a:r>
            <a:r>
              <a:rPr lang="en-GB" sz="1600" b="1" baseline="-25000" dirty="0">
                <a:solidFill>
                  <a:srgbClr val="000000"/>
                </a:solidFill>
              </a:rPr>
              <a:t>4</a:t>
            </a:r>
            <a:r>
              <a:rPr lang="en-GB" sz="1600" b="1" dirty="0">
                <a:solidFill>
                  <a:srgbClr val="000000"/>
                </a:solidFill>
              </a:rPr>
              <a:t>+ ion)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Wide substrate specificity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Unusual absorption spectrum – novel prosthetic group</a:t>
            </a:r>
            <a:r>
              <a:rPr lang="en-GB" sz="1600" b="1" dirty="0" smtClean="0">
                <a:solidFill>
                  <a:srgbClr val="000000"/>
                </a:solidFill>
              </a:rPr>
              <a:t>??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000000"/>
                </a:solidFill>
              </a:rPr>
              <a:t>High proportion of </a:t>
            </a:r>
            <a:r>
              <a:rPr lang="en-GB" sz="1600" b="1" dirty="0" err="1" smtClean="0">
                <a:solidFill>
                  <a:srgbClr val="000000"/>
                </a:solidFill>
              </a:rPr>
              <a:t>tryptophans</a:t>
            </a:r>
            <a:endParaRPr lang="en-GB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>
                <a:solidFill>
                  <a:srgbClr val="000000"/>
                </a:solidFill>
              </a:rPr>
              <a:t>A </a:t>
            </a:r>
            <a:r>
              <a:rPr lang="en-GB" sz="1600" b="1" dirty="0" err="1">
                <a:solidFill>
                  <a:srgbClr val="000000"/>
                </a:solidFill>
              </a:rPr>
              <a:t>homodimer</a:t>
            </a:r>
            <a:r>
              <a:rPr lang="en-GB" sz="1600" b="1" dirty="0">
                <a:solidFill>
                  <a:srgbClr val="000000"/>
                </a:solidFill>
              </a:rPr>
              <a:t> (two 60 </a:t>
            </a:r>
            <a:r>
              <a:rPr lang="en-GB" sz="1600" b="1" dirty="0" err="1">
                <a:solidFill>
                  <a:srgbClr val="000000"/>
                </a:solidFill>
              </a:rPr>
              <a:t>kDa</a:t>
            </a:r>
            <a:r>
              <a:rPr lang="en-GB" sz="1600" b="1" dirty="0">
                <a:solidFill>
                  <a:srgbClr val="000000"/>
                </a:solidFill>
              </a:rPr>
              <a:t> subunits); later shown to have two 66kDa subunits and two 8kDa </a:t>
            </a:r>
            <a:r>
              <a:rPr lang="en-GB" sz="1600" b="1" dirty="0" smtClean="0">
                <a:solidFill>
                  <a:srgbClr val="000000"/>
                </a:solidFill>
              </a:rPr>
              <a:t>subunits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600" b="1" dirty="0">
              <a:solidFill>
                <a:srgbClr val="000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b="1" dirty="0" smtClean="0">
                <a:solidFill>
                  <a:srgbClr val="000000"/>
                </a:solidFill>
              </a:rPr>
              <a:t>No metal ion. [Later shown to have Calcium ion]</a:t>
            </a:r>
            <a:endParaRPr lang="en-GB" sz="1600" b="1" dirty="0">
              <a:solidFill>
                <a:srgbClr val="000000"/>
              </a:solidFill>
            </a:endParaRPr>
          </a:p>
        </p:txBody>
      </p:sp>
      <p:pic>
        <p:nvPicPr>
          <p:cNvPr id="14340" name="Picture 7" descr="progcurve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0"/>
            <a:ext cx="3213100" cy="4384675"/>
          </a:xfrm>
          <a:noFill/>
        </p:spPr>
      </p:pic>
      <p:sp>
        <p:nvSpPr>
          <p:cNvPr id="14341" name="Text Box 10"/>
          <p:cNvSpPr txBox="1">
            <a:spLocks noChangeArrowheads="1"/>
          </p:cNvSpPr>
          <p:nvPr/>
        </p:nvSpPr>
        <p:spPr bwMode="auto">
          <a:xfrm>
            <a:off x="6516688" y="4437063"/>
            <a:ext cx="22399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b="1">
                <a:solidFill>
                  <a:srgbClr val="000000"/>
                </a:solidFill>
              </a:rPr>
              <a:t>MDH assay </a:t>
            </a:r>
            <a:br>
              <a:rPr lang="en-GB" sz="1600" b="1">
                <a:solidFill>
                  <a:srgbClr val="000000"/>
                </a:solidFill>
              </a:rPr>
            </a:br>
            <a:r>
              <a:rPr lang="en-GB" sz="1600" b="1">
                <a:solidFill>
                  <a:srgbClr val="000000"/>
                </a:solidFill>
              </a:rPr>
              <a:t>with PMS/indophenol</a:t>
            </a:r>
          </a:p>
        </p:txBody>
      </p:sp>
      <p:sp>
        <p:nvSpPr>
          <p:cNvPr id="14342" name="Text Box 11"/>
          <p:cNvSpPr txBox="1">
            <a:spLocks noChangeArrowheads="1"/>
          </p:cNvSpPr>
          <p:nvPr/>
        </p:nvSpPr>
        <p:spPr bwMode="auto">
          <a:xfrm>
            <a:off x="323850" y="260350"/>
            <a:ext cx="84963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400" b="1">
                <a:solidFill>
                  <a:srgbClr val="FF0000"/>
                </a:solidFill>
              </a:rPr>
              <a:t>Methanol dehydrogenase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Responsible for all bacterial methanol oxidation</a:t>
            </a:r>
            <a:endParaRPr lang="en-U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00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mdh67titl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84313"/>
            <a:ext cx="6473825" cy="2009775"/>
          </a:xfrm>
          <a:noFill/>
        </p:spPr>
      </p:pic>
      <p:pic>
        <p:nvPicPr>
          <p:cNvPr id="15363" name="Picture 7" descr="MDHspec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933825"/>
            <a:ext cx="2609850" cy="1914525"/>
          </a:xfrm>
          <a:noFill/>
        </p:spPr>
      </p:pic>
      <p:pic>
        <p:nvPicPr>
          <p:cNvPr id="15364" name="Picture 13" descr="PQQspec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1250" y="2133600"/>
            <a:ext cx="2952750" cy="1514475"/>
          </a:xfrm>
          <a:noFill/>
        </p:spPr>
      </p:pic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250825" y="260350"/>
            <a:ext cx="8640763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800" b="1">
                <a:solidFill>
                  <a:srgbClr val="FF0000"/>
                </a:solidFill>
              </a:rPr>
              <a:t>A new type of enzyme prosthetic group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Note: all other dehydrogenases use NAD(P) as hydrogen acceptor or they are membrane flavoproteins that use FMN or FAD as prosthetic group</a:t>
            </a:r>
            <a:endParaRPr lang="en-US" b="1">
              <a:solidFill>
                <a:srgbClr val="000000"/>
              </a:solidFill>
            </a:endParaRPr>
          </a:p>
        </p:txBody>
      </p:sp>
      <p:pic>
        <p:nvPicPr>
          <p:cNvPr id="15366" name="Picture 16" descr="PQQCA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9113" y="3429000"/>
            <a:ext cx="3638550" cy="3806825"/>
          </a:xfrm>
          <a:noFill/>
        </p:spPr>
      </p:pic>
      <p:sp>
        <p:nvSpPr>
          <p:cNvPr id="15367" name="Text Box 19"/>
          <p:cNvSpPr txBox="1">
            <a:spLocks noChangeArrowheads="1"/>
          </p:cNvSpPr>
          <p:nvPr/>
        </p:nvSpPr>
        <p:spPr bwMode="auto">
          <a:xfrm>
            <a:off x="3851275" y="3716338"/>
            <a:ext cx="19288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400" b="1">
                <a:solidFill>
                  <a:srgbClr val="000000"/>
                </a:solidFill>
              </a:rPr>
              <a:t>PQQ</a:t>
            </a:r>
            <a:r>
              <a:rPr lang="en-GB" sz="1200">
                <a:solidFill>
                  <a:srgbClr val="000000"/>
                </a:solidFill>
              </a:rPr>
              <a:t> 1979 Kennard’s lab</a:t>
            </a:r>
          </a:p>
        </p:txBody>
      </p:sp>
      <p:sp>
        <p:nvSpPr>
          <p:cNvPr id="15368" name="Text Box 20"/>
          <p:cNvSpPr txBox="1">
            <a:spLocks noChangeArrowheads="1"/>
          </p:cNvSpPr>
          <p:nvPr/>
        </p:nvSpPr>
        <p:spPr bwMode="auto">
          <a:xfrm>
            <a:off x="2627313" y="6308725"/>
            <a:ext cx="38179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1600" b="1">
                <a:solidFill>
                  <a:srgbClr val="000000"/>
                </a:solidFill>
              </a:rPr>
              <a:t>Methanol Dehydrogenase [MDH] 1995</a:t>
            </a:r>
          </a:p>
        </p:txBody>
      </p:sp>
      <p:sp>
        <p:nvSpPr>
          <p:cNvPr id="15369" name="Text Box 21"/>
          <p:cNvSpPr txBox="1">
            <a:spLocks noChangeArrowheads="1"/>
          </p:cNvSpPr>
          <p:nvPr/>
        </p:nvSpPr>
        <p:spPr bwMode="auto">
          <a:xfrm>
            <a:off x="3448050" y="5661025"/>
            <a:ext cx="476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b="1">
                <a:solidFill>
                  <a:srgbClr val="000000"/>
                </a:solidFill>
              </a:rPr>
              <a:t>Ca</a:t>
            </a:r>
          </a:p>
        </p:txBody>
      </p:sp>
      <p:sp>
        <p:nvSpPr>
          <p:cNvPr id="15370" name="Text Box 22"/>
          <p:cNvSpPr txBox="1">
            <a:spLocks noChangeArrowheads="1"/>
          </p:cNvSpPr>
          <p:nvPr/>
        </p:nvSpPr>
        <p:spPr bwMode="auto">
          <a:xfrm>
            <a:off x="6588125" y="4076700"/>
            <a:ext cx="237648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New prosthetic group is PQQ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Pyrrolo-Quinoline</a:t>
            </a:r>
            <a:br>
              <a:rPr lang="en-GB" sz="2000" b="1">
                <a:solidFill>
                  <a:srgbClr val="000000"/>
                </a:solidFill>
              </a:rPr>
            </a:br>
            <a:r>
              <a:rPr lang="en-GB" sz="2000" b="1">
                <a:solidFill>
                  <a:srgbClr val="000000"/>
                </a:solidFill>
              </a:rPr>
              <a:t>Quinone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MDH is now known as a Quinoprotein</a:t>
            </a:r>
            <a:endParaRPr lang="en-US" sz="2000" b="1">
              <a:solidFill>
                <a:srgbClr val="000000"/>
              </a:solidFill>
            </a:endParaRPr>
          </a:p>
        </p:txBody>
      </p:sp>
      <p:sp>
        <p:nvSpPr>
          <p:cNvPr id="15371" name="Text Box 23"/>
          <p:cNvSpPr txBox="1">
            <a:spLocks noChangeArrowheads="1"/>
          </p:cNvSpPr>
          <p:nvPr/>
        </p:nvSpPr>
        <p:spPr bwMode="auto">
          <a:xfrm>
            <a:off x="231775" y="5824538"/>
            <a:ext cx="2000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Spectrum of MDH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5372" name="Text Box 24"/>
          <p:cNvSpPr txBox="1">
            <a:spLocks noChangeArrowheads="1"/>
          </p:cNvSpPr>
          <p:nvPr/>
        </p:nvSpPr>
        <p:spPr bwMode="auto">
          <a:xfrm>
            <a:off x="7200900" y="2060575"/>
            <a:ext cx="1943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Spectrum of prosthetic group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38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928688" y="500063"/>
          <a:ext cx="6097587" cy="403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Image" r:id="rId3" imgW="9727347" imgH="6435918" progId="PhotoshopElements.Image.2">
                  <p:embed/>
                </p:oleObj>
              </mc:Choice>
              <mc:Fallback>
                <p:oleObj name="Image" r:id="rId3" imgW="9727347" imgH="6435918" progId="PhotoshopElements.Image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500063"/>
                        <a:ext cx="6097587" cy="4035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214313" y="285750"/>
            <a:ext cx="8353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800" b="1">
                <a:solidFill>
                  <a:srgbClr val="FF0000"/>
                </a:solidFill>
              </a:rPr>
              <a:t>Pyrroloquinoline Quinone (PQQ)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1028" name="Oval 4"/>
          <p:cNvSpPr>
            <a:spLocks noChangeArrowheads="1"/>
          </p:cNvSpPr>
          <p:nvPr/>
        </p:nvSpPr>
        <p:spPr bwMode="auto">
          <a:xfrm rot="-1879120">
            <a:off x="4208463" y="3127375"/>
            <a:ext cx="1885950" cy="1052513"/>
          </a:xfrm>
          <a:prstGeom prst="ellipse">
            <a:avLst/>
          </a:prstGeom>
          <a:solidFill>
            <a:srgbClr val="FF0000">
              <a:alpha val="2509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611188" y="4175125"/>
            <a:ext cx="3240087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000000"/>
                </a:solidFill>
              </a:rPr>
              <a:t>First isolated and purified by Anthony &amp; Zatman in1967 from bacterial methanol dehydrogenase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000000"/>
                </a:solidFill>
              </a:rPr>
              <a:t>Structure determined by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000000"/>
                </a:solidFill>
              </a:rPr>
              <a:t>Kennard’s group in1979</a:t>
            </a:r>
            <a:endParaRPr lang="en-US" sz="200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endParaRPr lang="en-GB" sz="2000">
              <a:solidFill>
                <a:srgbClr val="000000"/>
              </a:solidFill>
            </a:endParaRP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786313" y="4143375"/>
            <a:ext cx="396081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000" b="1">
                <a:solidFill>
                  <a:srgbClr val="000000"/>
                </a:solidFill>
              </a:rPr>
              <a:t>Quinoproteins</a:t>
            </a:r>
            <a:r>
              <a:rPr lang="en-GB" sz="2000">
                <a:solidFill>
                  <a:srgbClr val="000000"/>
                </a:solidFill>
              </a:rPr>
              <a:t> are enzymes with an </a:t>
            </a:r>
            <a:r>
              <a:rPr lang="en-GB" sz="2000" i="1">
                <a:solidFill>
                  <a:srgbClr val="000000"/>
                </a:solidFill>
              </a:rPr>
              <a:t>ortho-</a:t>
            </a:r>
            <a:r>
              <a:rPr lang="en-GB" sz="2000">
                <a:solidFill>
                  <a:srgbClr val="000000"/>
                </a:solidFill>
              </a:rPr>
              <a:t>quinone prosthetic group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GB" sz="2000">
                <a:solidFill>
                  <a:srgbClr val="000000"/>
                </a:solidFill>
              </a:rPr>
              <a:t>They are equivalent to flavoproteins which has riboflavin derivatives FMN and FAD as prosthetic group</a:t>
            </a:r>
          </a:p>
        </p:txBody>
      </p:sp>
    </p:spTree>
    <p:extLst>
      <p:ext uri="{BB962C8B-B14F-4D97-AF65-F5344CB8AC3E}">
        <p14:creationId xmlns:p14="http://schemas.microsoft.com/office/powerpoint/2010/main" val="8075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5689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PQQ and other </a:t>
            </a:r>
            <a:r>
              <a:rPr lang="en-GB" b="1" dirty="0" err="1" smtClean="0"/>
              <a:t>quinoproteins</a:t>
            </a:r>
            <a:r>
              <a:rPr lang="en-GB" b="1" dirty="0" smtClean="0"/>
              <a:t>  </a:t>
            </a:r>
            <a:r>
              <a:rPr lang="en-GB" sz="1400" dirty="0" smtClean="0"/>
              <a:t>The </a:t>
            </a:r>
            <a:r>
              <a:rPr lang="en-GB" sz="1400" dirty="0"/>
              <a:t>novel prosthetic group of MDH </a:t>
            </a:r>
            <a:r>
              <a:rPr lang="en-GB" sz="1400" dirty="0" smtClean="0"/>
              <a:t>was later in other </a:t>
            </a:r>
            <a:r>
              <a:rPr lang="en-GB" sz="1400" dirty="0"/>
              <a:t>dehydrogenases and Hans </a:t>
            </a:r>
            <a:r>
              <a:rPr lang="en-GB" sz="1400" dirty="0" err="1"/>
              <a:t>Duine</a:t>
            </a:r>
            <a:r>
              <a:rPr lang="en-GB" sz="1400" dirty="0"/>
              <a:t> and Hans Frank called these </a:t>
            </a:r>
            <a:r>
              <a:rPr lang="en-GB" sz="1400" dirty="0" err="1"/>
              <a:t>Quinoproteins</a:t>
            </a:r>
            <a:r>
              <a:rPr lang="en-GB" sz="1400" dirty="0"/>
              <a:t>. These include the alcohol dehydrogenase of  acetic acid bacteria and the typical glucose dehydrogenase in </a:t>
            </a:r>
            <a:r>
              <a:rPr lang="en-GB" sz="1400" i="1" dirty="0"/>
              <a:t>Pseudomonas</a:t>
            </a:r>
            <a:r>
              <a:rPr lang="en-GB" sz="1400" dirty="0"/>
              <a:t>, </a:t>
            </a:r>
            <a:r>
              <a:rPr lang="en-GB" sz="1400" i="1" dirty="0"/>
              <a:t>E. </a:t>
            </a:r>
            <a:r>
              <a:rPr lang="en-GB" sz="1400" i="1" dirty="0" smtClean="0"/>
              <a:t>coli</a:t>
            </a:r>
            <a:r>
              <a:rPr lang="en-GB" sz="1400" dirty="0" smtClean="0"/>
              <a:t>.</a:t>
            </a:r>
            <a:endParaRPr lang="en-GB" b="1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10" y="4157737"/>
            <a:ext cx="1683520" cy="218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60" y="4157737"/>
            <a:ext cx="2221723" cy="1837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8507" y="3872081"/>
            <a:ext cx="38774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/>
              <a:t>Hauge</a:t>
            </a:r>
            <a:r>
              <a:rPr lang="en-GB" sz="1200" dirty="0" smtClean="0"/>
              <a:t> described GDH and PQQ very early on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261360" y="611016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Hans </a:t>
            </a:r>
            <a:r>
              <a:rPr lang="en-GB" sz="1200" dirty="0" err="1" smtClean="0"/>
              <a:t>Duine</a:t>
            </a:r>
            <a:r>
              <a:rPr lang="en-GB" sz="1200" dirty="0" smtClean="0"/>
              <a:t> and Hans Frank </a:t>
            </a:r>
          </a:p>
          <a:p>
            <a:r>
              <a:rPr lang="en-GB" sz="1200" dirty="0" smtClean="0"/>
              <a:t>‘invented’ </a:t>
            </a:r>
            <a:r>
              <a:rPr lang="en-GB" sz="1200" dirty="0" err="1" smtClean="0"/>
              <a:t>quinoproteins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349298" y="5834141"/>
            <a:ext cx="3638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Note: No PQQ-containing </a:t>
            </a:r>
            <a:r>
              <a:rPr lang="en-GB" sz="1400" b="1" dirty="0" err="1" smtClean="0"/>
              <a:t>quinoproteins</a:t>
            </a:r>
            <a:r>
              <a:rPr lang="en-GB" sz="1400" b="1" dirty="0" smtClean="0"/>
              <a:t> have been described in anything other than </a:t>
            </a:r>
            <a:r>
              <a:rPr lang="en-GB" sz="1400" b="1" dirty="0" err="1" smtClean="0"/>
              <a:t>bactera</a:t>
            </a:r>
            <a:endParaRPr lang="en-GB" sz="14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4294754" y="1202905"/>
            <a:ext cx="4836608" cy="4155259"/>
            <a:chOff x="2709556" y="397786"/>
            <a:chExt cx="7486153" cy="6449788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9556" y="397786"/>
              <a:ext cx="7486153" cy="437040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3326210" y="5032198"/>
              <a:ext cx="5608117" cy="1815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 smtClean="0"/>
                <a:t>Friends from Yamaguchi, Japan: </a:t>
              </a:r>
            </a:p>
            <a:p>
              <a:r>
                <a:rPr lang="en-GB" sz="1400" dirty="0" smtClean="0"/>
                <a:t>Matsushita, </a:t>
              </a:r>
              <a:r>
                <a:rPr lang="en-GB" sz="1400" dirty="0" err="1" smtClean="0"/>
                <a:t>Uragami</a:t>
              </a:r>
              <a:r>
                <a:rPr lang="en-GB" sz="1400" dirty="0" smtClean="0"/>
                <a:t> (?), </a:t>
              </a:r>
              <a:r>
                <a:rPr lang="en-GB" sz="1400" dirty="0" err="1" smtClean="0"/>
                <a:t>Ameyama</a:t>
              </a:r>
              <a:r>
                <a:rPr lang="en-GB" sz="1400" dirty="0" smtClean="0"/>
                <a:t>, Adachi. </a:t>
              </a:r>
            </a:p>
            <a:p>
              <a:r>
                <a:rPr lang="en-GB" sz="1400" dirty="0" smtClean="0"/>
                <a:t>Found many new </a:t>
              </a:r>
              <a:r>
                <a:rPr lang="en-GB" sz="1400" dirty="0" err="1" smtClean="0"/>
                <a:t>quinoproteins</a:t>
              </a:r>
              <a:r>
                <a:rPr lang="en-GB" sz="1400" dirty="0" smtClean="0"/>
                <a:t> especially in Acetic acid bacteria </a:t>
              </a:r>
              <a:endParaRPr lang="en-GB" sz="1400" dirty="0"/>
            </a:p>
          </p:txBody>
        </p:sp>
      </p:grp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1" y="1145488"/>
            <a:ext cx="3571706" cy="272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502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7" y="2233802"/>
            <a:ext cx="8700487" cy="285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87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250825" y="188913"/>
            <a:ext cx="8516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800" b="1">
                <a:solidFill>
                  <a:srgbClr val="CC0000"/>
                </a:solidFill>
              </a:rPr>
              <a:t>Substrate specificity of methanol dehydrogenase</a:t>
            </a:r>
          </a:p>
        </p:txBody>
      </p:sp>
      <p:graphicFrame>
        <p:nvGraphicFramePr>
          <p:cNvPr id="27676" name="Object 28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341313" y="1719263"/>
          <a:ext cx="112077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8" name="CorelDRAW" r:id="rId3" imgW="1120140" imgH="474675" progId="CorelDRAW.Graphic.10">
                  <p:embed/>
                </p:oleObj>
              </mc:Choice>
              <mc:Fallback>
                <p:oleObj name="CorelDRAW" r:id="rId3" imgW="1120140" imgH="474675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719263"/>
                        <a:ext cx="1120775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78" name="Object 3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778000" y="1733550"/>
          <a:ext cx="1984375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9" name="CorelDRAW" r:id="rId5" imgW="1985010" imgH="794918" progId="CorelDRAW.Graphic.10">
                  <p:embed/>
                </p:oleObj>
              </mc:Choice>
              <mc:Fallback>
                <p:oleObj name="CorelDRAW" r:id="rId5" imgW="1985010" imgH="794918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8000" y="1733550"/>
                        <a:ext cx="1984375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81" name="Object 3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430838" y="1538288"/>
          <a:ext cx="2111375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0" name="CorelDRAW" r:id="rId7" imgW="2111883" imgH="450698" progId="CorelDRAW.Graphic.10">
                  <p:embed/>
                </p:oleObj>
              </mc:Choice>
              <mc:Fallback>
                <p:oleObj name="CorelDRAW" r:id="rId7" imgW="2111883" imgH="450698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0838" y="1538288"/>
                        <a:ext cx="2111375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84" name="Object 36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886325" y="3055938"/>
          <a:ext cx="2925763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1" name="CorelDRAW" r:id="rId9" imgW="2925699" imgH="552298" progId="CorelDRAW.Graphic.10">
                  <p:embed/>
                </p:oleObj>
              </mc:Choice>
              <mc:Fallback>
                <p:oleObj name="CorelDRAW" r:id="rId9" imgW="2925699" imgH="552298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325" y="3055938"/>
                        <a:ext cx="2925763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87" name="Object 39"/>
          <p:cNvGraphicFramePr>
            <a:graphicFrameLocks noChangeAspect="1"/>
          </p:cNvGraphicFramePr>
          <p:nvPr/>
        </p:nvGraphicFramePr>
        <p:xfrm>
          <a:off x="4821238" y="2195513"/>
          <a:ext cx="3621087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2" name="CorelDRAW" r:id="rId11" imgW="3620643" imgH="512877" progId="CorelDRAW.Graphic.10">
                  <p:embed/>
                </p:oleObj>
              </mc:Choice>
              <mc:Fallback>
                <p:oleObj name="CorelDRAW" r:id="rId11" imgW="3620643" imgH="512877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238" y="2195513"/>
                        <a:ext cx="3621087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88" name="Object 40"/>
          <p:cNvGraphicFramePr>
            <a:graphicFrameLocks noChangeAspect="1"/>
          </p:cNvGraphicFramePr>
          <p:nvPr/>
        </p:nvGraphicFramePr>
        <p:xfrm>
          <a:off x="520700" y="3789363"/>
          <a:ext cx="23304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3" name="CorelDRAW" r:id="rId13" imgW="2330958" imgH="450698" progId="CorelDRAW.Graphic.10">
                  <p:embed/>
                </p:oleObj>
              </mc:Choice>
              <mc:Fallback>
                <p:oleObj name="CorelDRAW" r:id="rId13" imgW="2330958" imgH="450698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3789363"/>
                        <a:ext cx="233045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89" name="Object 41"/>
          <p:cNvGraphicFramePr>
            <a:graphicFrameLocks noChangeAspect="1"/>
          </p:cNvGraphicFramePr>
          <p:nvPr/>
        </p:nvGraphicFramePr>
        <p:xfrm>
          <a:off x="520700" y="5268913"/>
          <a:ext cx="2300288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4" name="CorelDRAW" r:id="rId15" imgW="2300478" imgH="1130198" progId="CorelDRAW.Graphic.10">
                  <p:embed/>
                </p:oleObj>
              </mc:Choice>
              <mc:Fallback>
                <p:oleObj name="CorelDRAW" r:id="rId15" imgW="2300478" imgH="1130198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700" y="5268913"/>
                        <a:ext cx="2300288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90" name="Object 42"/>
          <p:cNvGraphicFramePr>
            <a:graphicFrameLocks noChangeAspect="1"/>
          </p:cNvGraphicFramePr>
          <p:nvPr/>
        </p:nvGraphicFramePr>
        <p:xfrm>
          <a:off x="5381625" y="5292725"/>
          <a:ext cx="22764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5" name="CorelDRAW" r:id="rId17" imgW="2276094" imgH="927405" progId="CorelDRAW.Graphic.10">
                  <p:embed/>
                </p:oleObj>
              </mc:Choice>
              <mc:Fallback>
                <p:oleObj name="CorelDRAW" r:id="rId17" imgW="2276094" imgH="927405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25" y="5292725"/>
                        <a:ext cx="22764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91" name="Text Box 43"/>
          <p:cNvSpPr txBox="1">
            <a:spLocks noChangeArrowheads="1"/>
          </p:cNvSpPr>
          <p:nvPr/>
        </p:nvSpPr>
        <p:spPr bwMode="auto">
          <a:xfrm>
            <a:off x="520700" y="3151188"/>
            <a:ext cx="3354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000000"/>
                </a:solidFill>
              </a:rPr>
              <a:t>Substrates not oxidised</a:t>
            </a:r>
          </a:p>
        </p:txBody>
      </p:sp>
      <p:sp>
        <p:nvSpPr>
          <p:cNvPr id="27692" name="Text Box 44"/>
          <p:cNvSpPr txBox="1">
            <a:spLocks noChangeArrowheads="1"/>
          </p:cNvSpPr>
          <p:nvPr/>
        </p:nvSpPr>
        <p:spPr bwMode="auto">
          <a:xfrm>
            <a:off x="5070475" y="1016000"/>
            <a:ext cx="3117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000000"/>
                </a:solidFill>
              </a:rPr>
              <a:t>Only primary alcohols</a:t>
            </a:r>
          </a:p>
        </p:txBody>
      </p:sp>
      <p:sp>
        <p:nvSpPr>
          <p:cNvPr id="27693" name="Text Box 45"/>
          <p:cNvSpPr txBox="1">
            <a:spLocks noChangeArrowheads="1"/>
          </p:cNvSpPr>
          <p:nvPr/>
        </p:nvSpPr>
        <p:spPr bwMode="auto">
          <a:xfrm>
            <a:off x="520700" y="4419600"/>
            <a:ext cx="3041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Alcohols with C2 substituent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are not oxidised</a:t>
            </a:r>
          </a:p>
        </p:txBody>
      </p:sp>
      <p:sp>
        <p:nvSpPr>
          <p:cNvPr id="27694" name="Text Box 46"/>
          <p:cNvSpPr txBox="1">
            <a:spLocks noChangeArrowheads="1"/>
          </p:cNvSpPr>
          <p:nvPr/>
        </p:nvSpPr>
        <p:spPr bwMode="auto">
          <a:xfrm>
            <a:off x="4572000" y="4481513"/>
            <a:ext cx="4286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E9510D"/>
                </a:solidFill>
              </a:rPr>
              <a:t>Surprisingly, propane 1,2-diol is oxidised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E9510D"/>
                </a:solidFill>
              </a:rPr>
              <a:t>But only in crude preparations</a:t>
            </a:r>
          </a:p>
        </p:txBody>
      </p:sp>
      <p:sp>
        <p:nvSpPr>
          <p:cNvPr id="27695" name="Text Box 47"/>
          <p:cNvSpPr txBox="1">
            <a:spLocks noChangeArrowheads="1"/>
          </p:cNvSpPr>
          <p:nvPr/>
        </p:nvSpPr>
        <p:spPr bwMode="auto">
          <a:xfrm>
            <a:off x="520700" y="998538"/>
            <a:ext cx="2846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000000"/>
                </a:solidFill>
              </a:rPr>
              <a:t>Substrates</a:t>
            </a:r>
            <a:r>
              <a:rPr lang="en-GB" sz="2400">
                <a:solidFill>
                  <a:srgbClr val="66FF66"/>
                </a:solidFill>
              </a:rPr>
              <a:t> </a:t>
            </a:r>
            <a:r>
              <a:rPr lang="en-GB" sz="2400">
                <a:solidFill>
                  <a:srgbClr val="000000"/>
                </a:solidFill>
              </a:rPr>
              <a:t>oxidised</a:t>
            </a:r>
          </a:p>
        </p:txBody>
      </p:sp>
    </p:spTree>
    <p:extLst>
      <p:ext uri="{BB962C8B-B14F-4D97-AF65-F5344CB8AC3E}">
        <p14:creationId xmlns:p14="http://schemas.microsoft.com/office/powerpoint/2010/main" val="114512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71" name="Picture 19" descr="M-protein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2725" y="2528888"/>
            <a:ext cx="3354388" cy="38052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r>
              <a:rPr lang="en-GB" sz="2800">
                <a:solidFill>
                  <a:srgbClr val="CC0000"/>
                </a:solidFill>
              </a:rPr>
              <a:t>Modifier protein for methanol dehydrogenase</a:t>
            </a:r>
          </a:p>
        </p:txBody>
      </p:sp>
      <p:graphicFrame>
        <p:nvGraphicFramePr>
          <p:cNvPr id="23562" name="Object 10"/>
          <p:cNvGraphicFramePr>
            <a:graphicFrameLocks noGrp="1" noChangeAspect="1"/>
          </p:cNvGraphicFramePr>
          <p:nvPr>
            <p:ph sz="half" idx="1"/>
          </p:nvPr>
        </p:nvGraphicFramePr>
        <p:xfrm>
          <a:off x="6281738" y="1268413"/>
          <a:ext cx="208756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CorelDRAW" r:id="rId4" imgW="2276094" imgH="927405" progId="CorelDRAW.Graphic.10">
                  <p:embed/>
                </p:oleObj>
              </mc:Choice>
              <mc:Fallback>
                <p:oleObj name="CorelDRAW" r:id="rId4" imgW="2276094" imgH="927405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1738" y="1268413"/>
                        <a:ext cx="2087562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41313" y="908050"/>
            <a:ext cx="7664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This was found by accident when investigating growth on propane 1,2-diol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341313" y="1347788"/>
            <a:ext cx="5302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This is oxidised by MDH but </a:t>
            </a:r>
            <a:r>
              <a:rPr lang="en-GB">
                <a:solidFill>
                  <a:srgbClr val="E9510D"/>
                </a:solidFill>
              </a:rPr>
              <a:t>only in crude extracts</a:t>
            </a:r>
            <a:r>
              <a:rPr lang="en-GB">
                <a:solidFill>
                  <a:srgbClr val="000000"/>
                </a:solidFill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it does not obey the substrate rules for MDH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41313" y="2162175"/>
            <a:ext cx="678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periplasmic Modifier protein </a:t>
            </a:r>
            <a:r>
              <a:rPr lang="en-GB">
                <a:solidFill>
                  <a:srgbClr val="E9510D"/>
                </a:solidFill>
              </a:rPr>
              <a:t>increases affinity</a:t>
            </a:r>
            <a:r>
              <a:rPr lang="en-GB">
                <a:solidFill>
                  <a:srgbClr val="000000"/>
                </a:solidFill>
              </a:rPr>
              <a:t> </a:t>
            </a:r>
            <a:r>
              <a:rPr lang="en-GB">
                <a:solidFill>
                  <a:srgbClr val="E9510D"/>
                </a:solidFill>
              </a:rPr>
              <a:t>for propanediol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96875" y="2708275"/>
            <a:ext cx="4895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Surprisingly, it is also present in obligate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methylotrophs that do not grow on propanediol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161925" y="3789363"/>
            <a:ext cx="4311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M-protein decreases the Vmax,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and </a:t>
            </a:r>
            <a:r>
              <a:rPr lang="en-GB">
                <a:solidFill>
                  <a:srgbClr val="E9510D"/>
                </a:solidFill>
              </a:rPr>
              <a:t>decreases affinity, for formaldehyde</a:t>
            </a: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128588" y="4724400"/>
            <a:ext cx="5073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This prevents the wasteful oxidation of methanol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through formaldehyde to formate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341313" y="6308725"/>
            <a:ext cx="50307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000000"/>
                </a:solidFill>
              </a:rPr>
              <a:t>1980-1990:John Bolbot; Steve Ford; Dudley Page; Tony Long</a:t>
            </a:r>
          </a:p>
        </p:txBody>
      </p:sp>
    </p:spTree>
    <p:extLst>
      <p:ext uri="{BB962C8B-B14F-4D97-AF65-F5344CB8AC3E}">
        <p14:creationId xmlns:p14="http://schemas.microsoft.com/office/powerpoint/2010/main" val="278726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404664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Energy production from methanol dehydrogenase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7108" y="1341120"/>
            <a:ext cx="80993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The cytochromes of M. </a:t>
            </a:r>
            <a:r>
              <a:rPr lang="en-GB" b="1" dirty="0" err="1" smtClean="0"/>
              <a:t>extorquens</a:t>
            </a:r>
            <a:r>
              <a:rPr lang="en-GB" b="1" dirty="0" smtClean="0"/>
              <a:t> AM1</a:t>
            </a:r>
          </a:p>
          <a:p>
            <a:endParaRPr lang="en-GB" sz="1600" dirty="0"/>
          </a:p>
          <a:p>
            <a:r>
              <a:rPr lang="en-GB" sz="1400" dirty="0" smtClean="0"/>
              <a:t>       </a:t>
            </a:r>
            <a:r>
              <a:rPr lang="en-GB" sz="1600" b="1" dirty="0" smtClean="0"/>
              <a:t>Membranes</a:t>
            </a:r>
            <a:r>
              <a:rPr lang="en-GB" sz="1600" dirty="0" smtClean="0"/>
              <a:t> have typical b-type cytochromes and a cytochrome aa</a:t>
            </a:r>
            <a:r>
              <a:rPr lang="en-GB" sz="1600" baseline="-36000" dirty="0" smtClean="0"/>
              <a:t>3</a:t>
            </a:r>
            <a:r>
              <a:rPr lang="en-GB" sz="1600" dirty="0" smtClean="0"/>
              <a:t> able to oxidise typical soluble mitochondrial cytochrome c. </a:t>
            </a:r>
          </a:p>
          <a:p>
            <a:r>
              <a:rPr lang="en-GB" sz="1600" dirty="0" smtClean="0"/>
              <a:t>       </a:t>
            </a:r>
          </a:p>
          <a:p>
            <a:r>
              <a:rPr lang="en-GB" sz="1600" b="1" dirty="0" smtClean="0"/>
              <a:t>The Soluble fraction </a:t>
            </a:r>
            <a:r>
              <a:rPr lang="en-GB" sz="1600" dirty="0" smtClean="0"/>
              <a:t>has 2 cytochromes c; one is small typical high </a:t>
            </a:r>
            <a:r>
              <a:rPr lang="en-GB" sz="1600" dirty="0" err="1" smtClean="0"/>
              <a:t>pI</a:t>
            </a:r>
            <a:r>
              <a:rPr lang="en-GB" sz="1600" dirty="0" smtClean="0"/>
              <a:t> (cytochrome </a:t>
            </a:r>
            <a:r>
              <a:rPr lang="en-GB" sz="1600" dirty="0" err="1" smtClean="0"/>
              <a:t>c</a:t>
            </a:r>
            <a:r>
              <a:rPr lang="en-GB" sz="1600" baseline="-25000" dirty="0" err="1" smtClean="0"/>
              <a:t>H</a:t>
            </a:r>
            <a:r>
              <a:rPr lang="en-GB" sz="1600" dirty="0" smtClean="0"/>
              <a:t>) which is oxidised by membrane fractions. And a much larger one with low </a:t>
            </a:r>
            <a:r>
              <a:rPr lang="en-GB" sz="1600" dirty="0" err="1" smtClean="0"/>
              <a:t>pI</a:t>
            </a:r>
            <a:r>
              <a:rPr lang="en-GB" sz="1600" dirty="0" smtClean="0"/>
              <a:t> (cytochrome </a:t>
            </a:r>
            <a:r>
              <a:rPr lang="en-GB" sz="1600" dirty="0" err="1" smtClean="0"/>
              <a:t>c</a:t>
            </a:r>
            <a:r>
              <a:rPr lang="en-GB" sz="1600" baseline="-25000" dirty="0" err="1" smtClean="0"/>
              <a:t>L</a:t>
            </a:r>
            <a:r>
              <a:rPr lang="en-GB" sz="1600" baseline="-25000" dirty="0" smtClean="0"/>
              <a:t> </a:t>
            </a:r>
            <a:r>
              <a:rPr lang="en-GB" sz="1600" dirty="0" smtClean="0"/>
              <a:t>) which is not oxidised by the membrane oxidase. </a:t>
            </a:r>
          </a:p>
          <a:p>
            <a:r>
              <a:rPr lang="en-GB" sz="1600" b="1" dirty="0" smtClean="0">
                <a:solidFill>
                  <a:srgbClr val="000000"/>
                </a:solidFill>
              </a:rPr>
              <a:t>Cytochrome </a:t>
            </a:r>
            <a:r>
              <a:rPr lang="en-GB" sz="1600" b="1" dirty="0" err="1" smtClean="0">
                <a:solidFill>
                  <a:srgbClr val="000000"/>
                </a:solidFill>
              </a:rPr>
              <a:t>c</a:t>
            </a:r>
            <a:r>
              <a:rPr lang="en-GB" sz="1600" b="1" baseline="-25000" dirty="0" err="1" smtClean="0">
                <a:solidFill>
                  <a:srgbClr val="000000"/>
                </a:solidFill>
              </a:rPr>
              <a:t>L</a:t>
            </a:r>
            <a:r>
              <a:rPr lang="en-GB" sz="1600" b="1" baseline="-25000" dirty="0" smtClean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is a unique cytochrome. It is the electron acceptor for MDH. It is then able to pass the electrons on to </a:t>
            </a:r>
            <a:r>
              <a:rPr lang="en-GB" sz="1600" dirty="0">
                <a:solidFill>
                  <a:srgbClr val="000000"/>
                </a:solidFill>
              </a:rPr>
              <a:t>cytochrome </a:t>
            </a:r>
            <a:r>
              <a:rPr lang="en-GB" sz="1600" dirty="0" err="1" smtClean="0">
                <a:solidFill>
                  <a:srgbClr val="000000"/>
                </a:solidFill>
              </a:rPr>
              <a:t>c</a:t>
            </a:r>
            <a:r>
              <a:rPr lang="en-GB" sz="1600" baseline="-25000" dirty="0" err="1" smtClean="0">
                <a:solidFill>
                  <a:srgbClr val="000000"/>
                </a:solidFill>
              </a:rPr>
              <a:t>H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r>
              <a:rPr lang="en-GB" sz="1600" dirty="0" smtClean="0">
                <a:solidFill>
                  <a:srgbClr val="000000"/>
                </a:solidFill>
              </a:rPr>
              <a:t> which is oxidised by the membrane oxidase. [There is a separate presentation on these cytochromes]</a:t>
            </a:r>
          </a:p>
          <a:p>
            <a:endParaRPr lang="en-GB" sz="1600" dirty="0">
              <a:solidFill>
                <a:srgbClr val="000000"/>
              </a:solidFill>
            </a:endParaRPr>
          </a:p>
          <a:p>
            <a:r>
              <a:rPr lang="en-GB" sz="1600" b="1" dirty="0" smtClean="0">
                <a:solidFill>
                  <a:srgbClr val="000000"/>
                </a:solidFill>
              </a:rPr>
              <a:t>Proton translocation during methanol oxidation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Measured by typical Peter Mitchell method. </a:t>
            </a:r>
          </a:p>
          <a:p>
            <a:r>
              <a:rPr lang="en-GB" sz="1600" dirty="0" smtClean="0">
                <a:solidFill>
                  <a:srgbClr val="000000"/>
                </a:solidFill>
              </a:rPr>
              <a:t>The ratio of protons pumped with pyruvate (NADH), succinate and methanol are 3:2:1. </a:t>
            </a:r>
          </a:p>
          <a:p>
            <a:endParaRPr lang="en-GB" sz="1600" dirty="0">
              <a:solidFill>
                <a:srgbClr val="000000"/>
              </a:solidFill>
            </a:endParaRPr>
          </a:p>
          <a:p>
            <a:r>
              <a:rPr lang="en-GB" sz="1600" b="1" dirty="0" smtClean="0">
                <a:solidFill>
                  <a:srgbClr val="000000"/>
                </a:solidFill>
              </a:rPr>
              <a:t>Conclusion</a:t>
            </a:r>
            <a:r>
              <a:rPr lang="en-GB" sz="1600" dirty="0" smtClean="0">
                <a:solidFill>
                  <a:srgbClr val="000000"/>
                </a:solidFill>
              </a:rPr>
              <a:t>: methanol is oxidised by a unique electron transport chain that is similar to those for oxidation of inorganic ions by </a:t>
            </a:r>
            <a:r>
              <a:rPr lang="en-GB" sz="1600" dirty="0" err="1" smtClean="0">
                <a:solidFill>
                  <a:srgbClr val="000000"/>
                </a:solidFill>
              </a:rPr>
              <a:t>chemolithotrophs</a:t>
            </a:r>
            <a:r>
              <a:rPr lang="en-GB" sz="1600" dirty="0" smtClean="0">
                <a:solidFill>
                  <a:srgbClr val="000000"/>
                </a:solidFill>
              </a:rPr>
              <a:t>, where ubiquinone and the cytochrome bc</a:t>
            </a:r>
            <a:r>
              <a:rPr lang="en-GB" sz="1600" baseline="-25000" dirty="0" smtClean="0">
                <a:solidFill>
                  <a:srgbClr val="000000"/>
                </a:solidFill>
              </a:rPr>
              <a:t>1  </a:t>
            </a:r>
            <a:r>
              <a:rPr lang="en-GB" sz="1600" dirty="0" smtClean="0">
                <a:solidFill>
                  <a:srgbClr val="000000"/>
                </a:solidFill>
              </a:rPr>
              <a:t> complex are not involved. </a:t>
            </a:r>
            <a:endParaRPr lang="en-GB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11560" y="836712"/>
            <a:ext cx="77362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For energy production the MDH must be linked to the electron transport chain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322340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92150"/>
          </a:xfrm>
        </p:spPr>
        <p:txBody>
          <a:bodyPr/>
          <a:lstStyle/>
          <a:p>
            <a:r>
              <a:rPr lang="en-GB" sz="2800" b="1">
                <a:solidFill>
                  <a:srgbClr val="E9510D"/>
                </a:solidFill>
              </a:rPr>
              <a:t>Electron transport during methanol oxidation</a:t>
            </a:r>
          </a:p>
        </p:txBody>
      </p:sp>
      <p:sp>
        <p:nvSpPr>
          <p:cNvPr id="8241" name="Text Box 49"/>
          <p:cNvSpPr txBox="1">
            <a:spLocks noChangeArrowheads="1"/>
          </p:cNvSpPr>
          <p:nvPr/>
        </p:nvSpPr>
        <p:spPr bwMode="auto">
          <a:xfrm>
            <a:off x="250825" y="5157788"/>
            <a:ext cx="81851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During oxidation of MeOH 2 protons are ‘translocated’ from inside to outside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Setting up a protonmotive force supporting production of about 0.6 ATP/MeOH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46" name="Text Box 54"/>
          <p:cNvSpPr txBox="1">
            <a:spLocks noChangeArrowheads="1"/>
          </p:cNvSpPr>
          <p:nvPr/>
        </p:nvSpPr>
        <p:spPr bwMode="auto">
          <a:xfrm>
            <a:off x="323850" y="6092825"/>
            <a:ext cx="1403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1975 - 1985</a:t>
            </a:r>
          </a:p>
        </p:txBody>
      </p:sp>
      <p:sp>
        <p:nvSpPr>
          <p:cNvPr id="8247" name="Text Box 55"/>
          <p:cNvSpPr txBox="1">
            <a:spLocks noChangeArrowheads="1"/>
          </p:cNvSpPr>
          <p:nvPr/>
        </p:nvSpPr>
        <p:spPr bwMode="auto">
          <a:xfrm>
            <a:off x="1692275" y="6021388"/>
            <a:ext cx="6272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>
                <a:solidFill>
                  <a:srgbClr val="000000"/>
                </a:solidFill>
              </a:rPr>
              <a:t>David O’Keefe; Sandy Cross; Mathew Beardmore-Gray; Claude Chan;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>
                <a:solidFill>
                  <a:srgbClr val="000000"/>
                </a:solidFill>
              </a:rPr>
              <a:t>Jon Cox; Darren Day; Steve Froud; Andy Elliott; Bill Keevil; Sasha Netrusov; Pat Goodwin </a:t>
            </a:r>
          </a:p>
        </p:txBody>
      </p:sp>
      <p:sp>
        <p:nvSpPr>
          <p:cNvPr id="8196" name="Rectangle 4" descr="Large confetti"/>
          <p:cNvSpPr>
            <a:spLocks noChangeArrowheads="1"/>
          </p:cNvSpPr>
          <p:nvPr/>
        </p:nvSpPr>
        <p:spPr bwMode="auto">
          <a:xfrm>
            <a:off x="2124075" y="1916113"/>
            <a:ext cx="6337300" cy="1152525"/>
          </a:xfrm>
          <a:prstGeom prst="rect">
            <a:avLst/>
          </a:prstGeom>
          <a:pattFill prst="lgConfetti">
            <a:fgClr>
              <a:srgbClr val="DDDDDD"/>
            </a:fgClr>
            <a:bgClr>
              <a:srgbClr val="FFFFFF"/>
            </a:bgClr>
          </a:pattFill>
          <a:ln w="9525">
            <a:pattFill prst="lgConfetti">
              <a:fgClr>
                <a:schemeClr val="tx1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V="1">
            <a:off x="2124075" y="1916113"/>
            <a:ext cx="63373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2124075" y="3068638"/>
            <a:ext cx="63373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2339975" y="1771650"/>
            <a:ext cx="1439863" cy="1439863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NADH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200">
                <a:solidFill>
                  <a:srgbClr val="000000"/>
                </a:solidFill>
              </a:rPr>
              <a:t>dehydrogenase</a:t>
            </a:r>
          </a:p>
        </p:txBody>
      </p:sp>
      <p:sp>
        <p:nvSpPr>
          <p:cNvPr id="8204" name="AutoShape 12"/>
          <p:cNvSpPr>
            <a:spLocks noChangeArrowheads="1"/>
          </p:cNvSpPr>
          <p:nvPr/>
        </p:nvSpPr>
        <p:spPr bwMode="auto">
          <a:xfrm>
            <a:off x="5294313" y="1771650"/>
            <a:ext cx="1150937" cy="1439863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05" name="AutoShape 13"/>
          <p:cNvSpPr>
            <a:spLocks noChangeArrowheads="1"/>
          </p:cNvSpPr>
          <p:nvPr/>
        </p:nvSpPr>
        <p:spPr bwMode="auto">
          <a:xfrm>
            <a:off x="7272338" y="1719263"/>
            <a:ext cx="1079500" cy="1512887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Oxidase</a:t>
            </a:r>
          </a:p>
        </p:txBody>
      </p:sp>
      <p:sp>
        <p:nvSpPr>
          <p:cNvPr id="8206" name="Oval 14"/>
          <p:cNvSpPr>
            <a:spLocks noChangeArrowheads="1"/>
          </p:cNvSpPr>
          <p:nvPr/>
        </p:nvSpPr>
        <p:spPr bwMode="auto">
          <a:xfrm>
            <a:off x="2773363" y="3498850"/>
            <a:ext cx="1079500" cy="10795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MDH</a:t>
            </a:r>
          </a:p>
        </p:txBody>
      </p:sp>
      <p:sp>
        <p:nvSpPr>
          <p:cNvPr id="8208" name="Oval 16"/>
          <p:cNvSpPr>
            <a:spLocks noChangeArrowheads="1"/>
          </p:cNvSpPr>
          <p:nvPr/>
        </p:nvSpPr>
        <p:spPr bwMode="auto">
          <a:xfrm>
            <a:off x="4860925" y="3643313"/>
            <a:ext cx="792163" cy="793750"/>
          </a:xfrm>
          <a:prstGeom prst="ellipse">
            <a:avLst/>
          </a:prstGeom>
          <a:solidFill>
            <a:srgbClr val="E9510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2124075" y="4724400"/>
            <a:ext cx="6337300" cy="215900"/>
          </a:xfrm>
          <a:prstGeom prst="rect">
            <a:avLst/>
          </a:prstGeom>
          <a:solidFill>
            <a:srgbClr val="DDDDD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Outer wall</a:t>
            </a:r>
          </a:p>
        </p:txBody>
      </p:sp>
      <p:sp>
        <p:nvSpPr>
          <p:cNvPr id="8211" name="Oval 19"/>
          <p:cNvSpPr>
            <a:spLocks noChangeArrowheads="1"/>
          </p:cNvSpPr>
          <p:nvPr/>
        </p:nvSpPr>
        <p:spPr bwMode="auto">
          <a:xfrm>
            <a:off x="6421438" y="3716338"/>
            <a:ext cx="720725" cy="720725"/>
          </a:xfrm>
          <a:prstGeom prst="ellipse">
            <a:avLst/>
          </a:prstGeom>
          <a:solidFill>
            <a:srgbClr val="E9510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12" name="Text Box 20"/>
          <p:cNvSpPr txBox="1">
            <a:spLocks noChangeArrowheads="1"/>
          </p:cNvSpPr>
          <p:nvPr/>
        </p:nvSpPr>
        <p:spPr bwMode="auto">
          <a:xfrm>
            <a:off x="2176463" y="908050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NADH</a:t>
            </a:r>
          </a:p>
        </p:txBody>
      </p:sp>
      <p:sp>
        <p:nvSpPr>
          <p:cNvPr id="8217" name="Text Box 25"/>
          <p:cNvSpPr txBox="1">
            <a:spLocks noChangeArrowheads="1"/>
          </p:cNvSpPr>
          <p:nvPr/>
        </p:nvSpPr>
        <p:spPr bwMode="auto">
          <a:xfrm>
            <a:off x="7362825" y="4059238"/>
            <a:ext cx="1200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Periplasm</a:t>
            </a:r>
          </a:p>
        </p:txBody>
      </p: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4860925" y="3860800"/>
            <a:ext cx="788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Cyt c</a:t>
            </a:r>
            <a:r>
              <a:rPr lang="en-GB" baseline="-25000">
                <a:solidFill>
                  <a:srgbClr val="000000"/>
                </a:solidFill>
              </a:rPr>
              <a:t>L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6350000" y="3860800"/>
            <a:ext cx="814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Cyt c</a:t>
            </a:r>
            <a:r>
              <a:rPr lang="en-GB" baseline="-25000">
                <a:solidFill>
                  <a:srgbClr val="000000"/>
                </a:solidFill>
              </a:rPr>
              <a:t>H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6372225" y="908050"/>
            <a:ext cx="132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2H</a:t>
            </a:r>
            <a:r>
              <a:rPr lang="en-GB" baseline="30000">
                <a:solidFill>
                  <a:srgbClr val="000000"/>
                </a:solidFill>
              </a:rPr>
              <a:t>+ </a:t>
            </a:r>
            <a:r>
              <a:rPr lang="en-GB">
                <a:solidFill>
                  <a:srgbClr val="000000"/>
                </a:solidFill>
              </a:rPr>
              <a:t>+ ½ O</a:t>
            </a:r>
            <a:r>
              <a:rPr lang="en-GB" baseline="-25000">
                <a:solidFill>
                  <a:srgbClr val="000000"/>
                </a:solidFill>
              </a:rPr>
              <a:t>2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8029575" y="908050"/>
            <a:ext cx="6111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</a:t>
            </a:r>
            <a:r>
              <a:rPr lang="en-GB" baseline="-25000">
                <a:solidFill>
                  <a:srgbClr val="000000"/>
                </a:solidFill>
              </a:rPr>
              <a:t>2</a:t>
            </a:r>
            <a:r>
              <a:rPr lang="en-GB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8223" name="Text Box 31"/>
          <p:cNvSpPr txBox="1">
            <a:spLocks noChangeArrowheads="1"/>
          </p:cNvSpPr>
          <p:nvPr/>
        </p:nvSpPr>
        <p:spPr bwMode="auto">
          <a:xfrm>
            <a:off x="5365750" y="2132013"/>
            <a:ext cx="1035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Cyt bc</a:t>
            </a:r>
            <a:r>
              <a:rPr lang="en-GB" baseline="-25000">
                <a:solidFill>
                  <a:srgbClr val="000000"/>
                </a:solidFill>
              </a:rPr>
              <a:t>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complex</a:t>
            </a:r>
          </a:p>
        </p:txBody>
      </p:sp>
      <p:sp>
        <p:nvSpPr>
          <p:cNvPr id="8225" name="Line 33"/>
          <p:cNvSpPr>
            <a:spLocks noChangeShapeType="1"/>
          </p:cNvSpPr>
          <p:nvPr/>
        </p:nvSpPr>
        <p:spPr bwMode="auto">
          <a:xfrm>
            <a:off x="2700338" y="1266825"/>
            <a:ext cx="288925" cy="43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26" name="Line 34"/>
          <p:cNvSpPr>
            <a:spLocks noChangeShapeType="1"/>
          </p:cNvSpPr>
          <p:nvPr/>
        </p:nvSpPr>
        <p:spPr bwMode="auto">
          <a:xfrm>
            <a:off x="7164388" y="1266825"/>
            <a:ext cx="576262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27" name="Line 35"/>
          <p:cNvSpPr>
            <a:spLocks noChangeShapeType="1"/>
          </p:cNvSpPr>
          <p:nvPr/>
        </p:nvSpPr>
        <p:spPr bwMode="auto">
          <a:xfrm flipV="1">
            <a:off x="7956550" y="1266825"/>
            <a:ext cx="288925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28" name="Line 36"/>
          <p:cNvSpPr>
            <a:spLocks noChangeShapeType="1"/>
          </p:cNvSpPr>
          <p:nvPr/>
        </p:nvSpPr>
        <p:spPr bwMode="auto">
          <a:xfrm>
            <a:off x="3997325" y="4003675"/>
            <a:ext cx="79057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29" name="Line 37"/>
          <p:cNvSpPr>
            <a:spLocks noChangeShapeType="1"/>
          </p:cNvSpPr>
          <p:nvPr/>
        </p:nvSpPr>
        <p:spPr bwMode="auto">
          <a:xfrm>
            <a:off x="5797550" y="4003675"/>
            <a:ext cx="503238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30" name="Line 38"/>
          <p:cNvSpPr>
            <a:spLocks noChangeShapeType="1"/>
          </p:cNvSpPr>
          <p:nvPr/>
        </p:nvSpPr>
        <p:spPr bwMode="auto">
          <a:xfrm flipV="1">
            <a:off x="7092950" y="3355975"/>
            <a:ext cx="431800" cy="4302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32" name="Text Box 40"/>
          <p:cNvSpPr txBox="1">
            <a:spLocks noChangeArrowheads="1"/>
          </p:cNvSpPr>
          <p:nvPr/>
        </p:nvSpPr>
        <p:spPr bwMode="auto">
          <a:xfrm>
            <a:off x="4284663" y="22748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UQ</a:t>
            </a:r>
          </a:p>
        </p:txBody>
      </p:sp>
      <p:sp>
        <p:nvSpPr>
          <p:cNvPr id="8234" name="Line 42"/>
          <p:cNvSpPr>
            <a:spLocks noChangeShapeType="1"/>
          </p:cNvSpPr>
          <p:nvPr/>
        </p:nvSpPr>
        <p:spPr bwMode="auto">
          <a:xfrm>
            <a:off x="4787900" y="2419350"/>
            <a:ext cx="360363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35" name="Line 43"/>
          <p:cNvSpPr>
            <a:spLocks noChangeShapeType="1"/>
          </p:cNvSpPr>
          <p:nvPr/>
        </p:nvSpPr>
        <p:spPr bwMode="auto">
          <a:xfrm>
            <a:off x="3852863" y="2419350"/>
            <a:ext cx="4318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36" name="Line 44"/>
          <p:cNvSpPr>
            <a:spLocks noChangeShapeType="1"/>
          </p:cNvSpPr>
          <p:nvPr/>
        </p:nvSpPr>
        <p:spPr bwMode="auto">
          <a:xfrm>
            <a:off x="6372225" y="3282950"/>
            <a:ext cx="288925" cy="433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39" name="Line 47"/>
          <p:cNvSpPr>
            <a:spLocks noChangeShapeType="1"/>
          </p:cNvSpPr>
          <p:nvPr/>
        </p:nvSpPr>
        <p:spPr bwMode="auto">
          <a:xfrm>
            <a:off x="4284663" y="4003675"/>
            <a:ext cx="144462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40" name="Text Box 48"/>
          <p:cNvSpPr txBox="1">
            <a:spLocks noChangeArrowheads="1"/>
          </p:cNvSpPr>
          <p:nvPr/>
        </p:nvSpPr>
        <p:spPr bwMode="auto">
          <a:xfrm>
            <a:off x="4213225" y="4291013"/>
            <a:ext cx="565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2H</a:t>
            </a:r>
            <a:r>
              <a:rPr lang="en-GB" baseline="30000">
                <a:solidFill>
                  <a:srgbClr val="000000"/>
                </a:solidFill>
              </a:rPr>
              <a:t>+</a:t>
            </a:r>
            <a:endParaRPr lang="en-GB">
              <a:solidFill>
                <a:srgbClr val="000000"/>
              </a:solidFill>
            </a:endParaRPr>
          </a:p>
        </p:txBody>
      </p:sp>
      <p:sp>
        <p:nvSpPr>
          <p:cNvPr id="8242" name="Text Box 50"/>
          <p:cNvSpPr txBox="1">
            <a:spLocks noChangeArrowheads="1"/>
          </p:cNvSpPr>
          <p:nvPr/>
        </p:nvSpPr>
        <p:spPr bwMode="auto">
          <a:xfrm>
            <a:off x="1331913" y="4219575"/>
            <a:ext cx="941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CH</a:t>
            </a:r>
            <a:r>
              <a:rPr lang="en-GB" baseline="-25000">
                <a:solidFill>
                  <a:srgbClr val="000000"/>
                </a:solidFill>
              </a:rPr>
              <a:t>3</a:t>
            </a:r>
            <a:r>
              <a:rPr lang="en-GB">
                <a:solidFill>
                  <a:srgbClr val="000000"/>
                </a:solidFill>
              </a:rPr>
              <a:t>OH</a:t>
            </a:r>
          </a:p>
        </p:txBody>
      </p:sp>
      <p:sp>
        <p:nvSpPr>
          <p:cNvPr id="8243" name="Text Box 51"/>
          <p:cNvSpPr txBox="1">
            <a:spLocks noChangeArrowheads="1"/>
          </p:cNvSpPr>
          <p:nvPr/>
        </p:nvSpPr>
        <p:spPr bwMode="auto">
          <a:xfrm>
            <a:off x="1404938" y="3355975"/>
            <a:ext cx="857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HCHO</a:t>
            </a:r>
          </a:p>
        </p:txBody>
      </p:sp>
      <p:sp>
        <p:nvSpPr>
          <p:cNvPr id="8244" name="Line 52"/>
          <p:cNvSpPr>
            <a:spLocks noChangeShapeType="1"/>
          </p:cNvSpPr>
          <p:nvPr/>
        </p:nvSpPr>
        <p:spPr bwMode="auto">
          <a:xfrm flipV="1">
            <a:off x="2268538" y="4148138"/>
            <a:ext cx="4318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45" name="Line 53"/>
          <p:cNvSpPr>
            <a:spLocks noChangeShapeType="1"/>
          </p:cNvSpPr>
          <p:nvPr/>
        </p:nvSpPr>
        <p:spPr bwMode="auto">
          <a:xfrm flipH="1" flipV="1">
            <a:off x="2268538" y="3571875"/>
            <a:ext cx="4318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248" name="Text Box 56"/>
          <p:cNvSpPr txBox="1">
            <a:spLocks noChangeArrowheads="1"/>
          </p:cNvSpPr>
          <p:nvPr/>
        </p:nvSpPr>
        <p:spPr bwMode="auto">
          <a:xfrm>
            <a:off x="7362825" y="4419600"/>
            <a:ext cx="145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i="1">
                <a:solidFill>
                  <a:srgbClr val="000000"/>
                </a:solidFill>
              </a:rPr>
              <a:t>Stuart Ferguson</a:t>
            </a:r>
          </a:p>
        </p:txBody>
      </p:sp>
      <p:pic>
        <p:nvPicPr>
          <p:cNvPr id="8249" name="Picture 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068638"/>
            <a:ext cx="1296987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29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8" name="Picture 4" descr="clau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88913"/>
            <a:ext cx="3008313" cy="5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49" name="Picture 5" descr="darrenbik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2468563" cy="482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0" name="Picture 6" descr="partyC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749675"/>
            <a:ext cx="5121275" cy="310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1" name="Picture 7" descr="partydar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3" y="3808413"/>
            <a:ext cx="4484687" cy="304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552" name="Picture 8" descr="tonylo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213" y="1358900"/>
            <a:ext cx="1495425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53" name="Text Box 9"/>
          <p:cNvSpPr txBox="1">
            <a:spLocks noChangeArrowheads="1"/>
          </p:cNvSpPr>
          <p:nvPr/>
        </p:nvSpPr>
        <p:spPr bwMode="auto">
          <a:xfrm>
            <a:off x="341313" y="277813"/>
            <a:ext cx="1352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Darren Day</a:t>
            </a:r>
          </a:p>
        </p:txBody>
      </p:sp>
      <p:sp>
        <p:nvSpPr>
          <p:cNvPr id="108555" name="Text Box 11"/>
          <p:cNvSpPr txBox="1">
            <a:spLocks noChangeArrowheads="1"/>
          </p:cNvSpPr>
          <p:nvPr/>
        </p:nvSpPr>
        <p:spPr bwMode="auto">
          <a:xfrm>
            <a:off x="249238" y="3881438"/>
            <a:ext cx="882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Darren</a:t>
            </a:r>
          </a:p>
        </p:txBody>
      </p:sp>
      <p:sp>
        <p:nvSpPr>
          <p:cNvPr id="108556" name="Text Box 12"/>
          <p:cNvSpPr txBox="1">
            <a:spLocks noChangeArrowheads="1"/>
          </p:cNvSpPr>
          <p:nvPr/>
        </p:nvSpPr>
        <p:spPr bwMode="auto">
          <a:xfrm>
            <a:off x="2949575" y="3970338"/>
            <a:ext cx="1022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Jon Cox</a:t>
            </a:r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3309938" y="369888"/>
            <a:ext cx="151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Claude Chan</a:t>
            </a:r>
          </a:p>
        </p:txBody>
      </p:sp>
      <p:sp>
        <p:nvSpPr>
          <p:cNvPr id="108558" name="Text Box 14"/>
          <p:cNvSpPr txBox="1">
            <a:spLocks noChangeArrowheads="1"/>
          </p:cNvSpPr>
          <p:nvPr/>
        </p:nvSpPr>
        <p:spPr bwMode="auto">
          <a:xfrm>
            <a:off x="7720013" y="1900238"/>
            <a:ext cx="1263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Tony Long</a:t>
            </a:r>
          </a:p>
        </p:txBody>
      </p:sp>
      <p:pic>
        <p:nvPicPr>
          <p:cNvPr id="108559" name="Picture 15" descr="Ian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58900"/>
            <a:ext cx="201295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60" name="Text Box 16"/>
          <p:cNvSpPr txBox="1">
            <a:spLocks noChangeArrowheads="1"/>
          </p:cNvSpPr>
          <p:nvPr/>
        </p:nvSpPr>
        <p:spPr bwMode="auto">
          <a:xfrm>
            <a:off x="5559425" y="3251200"/>
            <a:ext cx="172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Ian Richardson</a:t>
            </a:r>
          </a:p>
        </p:txBody>
      </p:sp>
      <p:sp>
        <p:nvSpPr>
          <p:cNvPr id="108561" name="Text Box 17"/>
          <p:cNvSpPr txBox="1">
            <a:spLocks noChangeArrowheads="1"/>
          </p:cNvSpPr>
          <p:nvPr/>
        </p:nvSpPr>
        <p:spPr bwMode="auto">
          <a:xfrm>
            <a:off x="6010275" y="190500"/>
            <a:ext cx="2971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000000"/>
                </a:solidFill>
              </a:rPr>
              <a:t>Research students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000000"/>
                </a:solidFill>
              </a:rPr>
              <a:t>(Graduated 1990)</a:t>
            </a:r>
          </a:p>
        </p:txBody>
      </p:sp>
    </p:spTree>
    <p:extLst>
      <p:ext uri="{BB962C8B-B14F-4D97-AF65-F5344CB8AC3E}">
        <p14:creationId xmlns:p14="http://schemas.microsoft.com/office/powerpoint/2010/main" val="364130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38"/>
            <a:ext cx="8229600" cy="1143000"/>
          </a:xfrm>
        </p:spPr>
        <p:txBody>
          <a:bodyPr/>
          <a:lstStyle/>
          <a:p>
            <a:r>
              <a:rPr lang="en-GB" sz="3600"/>
              <a:t>The second subunit of MDH</a:t>
            </a:r>
          </a:p>
        </p:txBody>
      </p:sp>
      <p:pic>
        <p:nvPicPr>
          <p:cNvPr id="53258" name="Picture 10" descr="DAV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078038"/>
            <a:ext cx="3151188" cy="22050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4448175" y="378301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4448175" y="3783013"/>
            <a:ext cx="247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-107950" y="998538"/>
            <a:ext cx="9042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1965 - 1989 MDH is a homodimer (2 x 60 kDa);  ‘confirmed’ by others for &gt; 20 enzymes</a:t>
            </a:r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582613" y="1449388"/>
            <a:ext cx="7499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1989 Jim Elliott insisted that his 8.5 kDa ‘contaminant’ must be a subunit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3578225" y="3249613"/>
            <a:ext cx="531495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1989 </a:t>
            </a:r>
            <a:r>
              <a:rPr lang="en-GB" dirty="0" smtClean="0">
                <a:solidFill>
                  <a:srgbClr val="000000"/>
                </a:solidFill>
              </a:rPr>
              <a:t>We (David Nunn) </a:t>
            </a:r>
            <a:r>
              <a:rPr lang="en-GB" dirty="0">
                <a:solidFill>
                  <a:srgbClr val="000000"/>
                </a:solidFill>
              </a:rPr>
              <a:t>sequenced the gene for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cytochrome </a:t>
            </a:r>
            <a:r>
              <a:rPr lang="en-GB" dirty="0" err="1">
                <a:solidFill>
                  <a:srgbClr val="000000"/>
                </a:solidFill>
              </a:rPr>
              <a:t>c</a:t>
            </a:r>
            <a:r>
              <a:rPr lang="en-GB" sz="2400" baseline="-25000" dirty="0" err="1">
                <a:solidFill>
                  <a:srgbClr val="000000"/>
                </a:solidFill>
              </a:rPr>
              <a:t>L</a:t>
            </a:r>
            <a:r>
              <a:rPr lang="en-GB" dirty="0">
                <a:solidFill>
                  <a:srgbClr val="000000"/>
                </a:solidFill>
              </a:rPr>
              <a:t> (</a:t>
            </a:r>
            <a:r>
              <a:rPr lang="en-GB" i="1" dirty="0" err="1">
                <a:solidFill>
                  <a:srgbClr val="000000"/>
                </a:solidFill>
              </a:rPr>
              <a:t>mxaG</a:t>
            </a:r>
            <a:r>
              <a:rPr lang="en-GB" i="1" dirty="0">
                <a:solidFill>
                  <a:srgbClr val="000000"/>
                </a:solidFill>
              </a:rPr>
              <a:t>);  </a:t>
            </a:r>
            <a:r>
              <a:rPr lang="en-GB" dirty="0">
                <a:solidFill>
                  <a:srgbClr val="000000"/>
                </a:solidFill>
              </a:rPr>
              <a:t>and showed that the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downstream gene (</a:t>
            </a:r>
            <a:r>
              <a:rPr lang="en-GB" i="1" dirty="0" err="1">
                <a:solidFill>
                  <a:srgbClr val="000000"/>
                </a:solidFill>
              </a:rPr>
              <a:t>mxaI</a:t>
            </a:r>
            <a:r>
              <a:rPr lang="en-GB" i="1" dirty="0">
                <a:solidFill>
                  <a:srgbClr val="000000"/>
                </a:solidFill>
              </a:rPr>
              <a:t>) </a:t>
            </a:r>
            <a:r>
              <a:rPr lang="en-GB" dirty="0">
                <a:solidFill>
                  <a:srgbClr val="000000"/>
                </a:solidFill>
              </a:rPr>
              <a:t>in the methanol oxidation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operon coded for the</a:t>
            </a:r>
            <a:r>
              <a:rPr lang="en-GB" i="1" dirty="0">
                <a:solidFill>
                  <a:srgbClr val="000000"/>
                </a:solidFill>
              </a:rPr>
              <a:t> </a:t>
            </a:r>
            <a:r>
              <a:rPr lang="en-GB" dirty="0">
                <a:solidFill>
                  <a:srgbClr val="000000"/>
                </a:solidFill>
              </a:rPr>
              <a:t>‘contaminant’ which thus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srgbClr val="000000"/>
                </a:solidFill>
              </a:rPr>
              <a:t>became the 8.5kDa 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ß subunit</a:t>
            </a: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2501900" y="5041900"/>
            <a:ext cx="5962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1989 Darren Day confirmed that MDH is an </a:t>
            </a:r>
            <a:r>
              <a:rPr lang="el-GR">
                <a:solidFill>
                  <a:srgbClr val="000000"/>
                </a:solidFill>
                <a:cs typeface="Arial" charset="0"/>
              </a:rPr>
              <a:t>α</a:t>
            </a:r>
            <a:r>
              <a:rPr lang="en-GB" baseline="-25000">
                <a:solidFill>
                  <a:srgbClr val="000000"/>
                </a:solidFill>
                <a:cs typeface="Arial" charset="0"/>
              </a:rPr>
              <a:t>2</a:t>
            </a:r>
            <a:r>
              <a:rPr lang="en-US">
                <a:solidFill>
                  <a:srgbClr val="000000"/>
                </a:solidFill>
                <a:cs typeface="Arial" charset="0"/>
              </a:rPr>
              <a:t>ß</a:t>
            </a:r>
            <a:r>
              <a:rPr lang="en-US" baseline="-25000">
                <a:solidFill>
                  <a:srgbClr val="000000"/>
                </a:solidFill>
                <a:cs typeface="Arial" charset="0"/>
              </a:rPr>
              <a:t>2</a:t>
            </a:r>
            <a:r>
              <a:rPr lang="en-US" i="1" baseline="-2500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tetramer</a:t>
            </a:r>
          </a:p>
        </p:txBody>
      </p:sp>
      <p:pic>
        <p:nvPicPr>
          <p:cNvPr id="5326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329113"/>
            <a:ext cx="1908175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3581400" y="1989138"/>
            <a:ext cx="4819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1986: The key papers starting genetics of the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methanol oxidation system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Nunn &amp; Lidstrom (1986a,b) </a:t>
            </a:r>
            <a:r>
              <a:rPr lang="en-GB" i="1">
                <a:solidFill>
                  <a:srgbClr val="000000"/>
                </a:solidFill>
              </a:rPr>
              <a:t>J. Bacteriol.</a:t>
            </a:r>
            <a:r>
              <a:rPr lang="en-GB">
                <a:solidFill>
                  <a:srgbClr val="000000"/>
                </a:solidFill>
              </a:rPr>
              <a:t> </a:t>
            </a:r>
            <a:r>
              <a:rPr lang="en-GB" b="1">
                <a:solidFill>
                  <a:srgbClr val="000000"/>
                </a:solidFill>
              </a:rPr>
              <a:t>166</a:t>
            </a:r>
          </a:p>
        </p:txBody>
      </p:sp>
    </p:spTree>
    <p:extLst>
      <p:ext uri="{BB962C8B-B14F-4D97-AF65-F5344CB8AC3E}">
        <p14:creationId xmlns:p14="http://schemas.microsoft.com/office/powerpoint/2010/main" val="406363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30" name="Picture 18" descr="Mary&amp;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3175" y="1719263"/>
            <a:ext cx="2790825" cy="2686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2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719263"/>
            <a:ext cx="747077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717" name="Rectangle 5"/>
          <p:cNvSpPr>
            <a:spLocks noGrp="1" noChangeArrowheads="1"/>
          </p:cNvSpPr>
          <p:nvPr>
            <p:ph type="title"/>
          </p:nvPr>
        </p:nvSpPr>
        <p:spPr>
          <a:xfrm>
            <a:off x="250825" y="277813"/>
            <a:ext cx="3330575" cy="1143000"/>
          </a:xfrm>
        </p:spPr>
        <p:txBody>
          <a:bodyPr/>
          <a:lstStyle/>
          <a:p>
            <a:pPr algn="l"/>
            <a:r>
              <a:rPr lang="en-GB" sz="3200"/>
              <a:t>Expression of </a:t>
            </a:r>
            <a:br>
              <a:rPr lang="en-GB" sz="3200"/>
            </a:br>
            <a:r>
              <a:rPr lang="en-GB" sz="3200"/>
              <a:t>the mxa operon</a:t>
            </a:r>
          </a:p>
        </p:txBody>
      </p:sp>
      <p:pic>
        <p:nvPicPr>
          <p:cNvPr id="115722" name="Picture 10" descr="DAVE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2106613"/>
            <a:ext cx="1530350" cy="1069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5719" name="Rectangle 7"/>
          <p:cNvSpPr>
            <a:spLocks noChangeArrowheads="1"/>
          </p:cNvSpPr>
          <p:nvPr/>
        </p:nvSpPr>
        <p:spPr bwMode="auto">
          <a:xfrm>
            <a:off x="520700" y="6423025"/>
            <a:ext cx="8274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000000"/>
                </a:solidFill>
              </a:rPr>
              <a:t>The genes: Nunn, Lidstrom, Amaratunga, Anderson, Anthony, Goodwin, Morris, O’Connor</a:t>
            </a:r>
          </a:p>
        </p:txBody>
      </p:sp>
      <p:pic>
        <p:nvPicPr>
          <p:cNvPr id="115727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13" y="53975"/>
            <a:ext cx="3509962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28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4419600"/>
            <a:ext cx="1643063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731" name="Text Box 19"/>
          <p:cNvSpPr txBox="1">
            <a:spLocks noChangeArrowheads="1"/>
          </p:cNvSpPr>
          <p:nvPr/>
        </p:nvSpPr>
        <p:spPr bwMode="auto">
          <a:xfrm>
            <a:off x="7362825" y="5768975"/>
            <a:ext cx="12906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FFFFCC"/>
                </a:solidFill>
              </a:rPr>
              <a:t>Karen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>
                <a:solidFill>
                  <a:srgbClr val="FFFFCC"/>
                </a:solidFill>
              </a:rPr>
              <a:t>Amaratunga</a:t>
            </a:r>
          </a:p>
        </p:txBody>
      </p:sp>
      <p:sp>
        <p:nvSpPr>
          <p:cNvPr id="115734" name="Rectangle 22"/>
          <p:cNvSpPr>
            <a:spLocks noChangeArrowheads="1"/>
          </p:cNvSpPr>
          <p:nvPr/>
        </p:nvSpPr>
        <p:spPr bwMode="auto">
          <a:xfrm>
            <a:off x="5832475" y="3338513"/>
            <a:ext cx="742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MxaL</a:t>
            </a:r>
          </a:p>
        </p:txBody>
      </p:sp>
      <p:sp>
        <p:nvSpPr>
          <p:cNvPr id="115735" name="Text Box 23"/>
          <p:cNvSpPr txBox="1">
            <a:spLocks noChangeArrowheads="1"/>
          </p:cNvSpPr>
          <p:nvPr/>
        </p:nvSpPr>
        <p:spPr bwMode="auto">
          <a:xfrm>
            <a:off x="8081963" y="3968750"/>
            <a:ext cx="577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>
                <a:solidFill>
                  <a:srgbClr val="FFFFCC"/>
                </a:solidFill>
              </a:rPr>
              <a:t>Mary</a:t>
            </a:r>
          </a:p>
        </p:txBody>
      </p:sp>
      <p:sp>
        <p:nvSpPr>
          <p:cNvPr id="115736" name="Text Box 24"/>
          <p:cNvSpPr txBox="1">
            <a:spLocks noChangeArrowheads="1"/>
          </p:cNvSpPr>
          <p:nvPr/>
        </p:nvSpPr>
        <p:spPr bwMode="auto">
          <a:xfrm>
            <a:off x="4392613" y="1268413"/>
            <a:ext cx="590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Yuri</a:t>
            </a:r>
          </a:p>
        </p:txBody>
      </p:sp>
      <p:sp>
        <p:nvSpPr>
          <p:cNvPr id="115737" name="Text Box 25"/>
          <p:cNvSpPr txBox="1">
            <a:spLocks noChangeArrowheads="1"/>
          </p:cNvSpPr>
          <p:nvPr/>
        </p:nvSpPr>
        <p:spPr bwMode="auto">
          <a:xfrm>
            <a:off x="6011863" y="1449388"/>
            <a:ext cx="527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Pat</a:t>
            </a:r>
          </a:p>
        </p:txBody>
      </p:sp>
      <p:sp>
        <p:nvSpPr>
          <p:cNvPr id="115738" name="Text Box 26"/>
          <p:cNvSpPr txBox="1">
            <a:spLocks noChangeArrowheads="1"/>
          </p:cNvSpPr>
          <p:nvPr/>
        </p:nvSpPr>
        <p:spPr bwMode="auto">
          <a:xfrm>
            <a:off x="6732588" y="1177925"/>
            <a:ext cx="831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Sasha</a:t>
            </a:r>
          </a:p>
        </p:txBody>
      </p:sp>
    </p:spTree>
    <p:extLst>
      <p:ext uri="{BB962C8B-B14F-4D97-AF65-F5344CB8AC3E}">
        <p14:creationId xmlns:p14="http://schemas.microsoft.com/office/powerpoint/2010/main" val="182428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940425" cy="688975"/>
          </a:xfrm>
        </p:spPr>
        <p:txBody>
          <a:bodyPr/>
          <a:lstStyle/>
          <a:p>
            <a:r>
              <a:rPr lang="en-GB" sz="4000">
                <a:solidFill>
                  <a:srgbClr val="CC0000"/>
                </a:solidFill>
              </a:rPr>
              <a:t>The calcium ion in MDH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0" y="728663"/>
            <a:ext cx="58785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1965-1989 ‘ MDH contains no metal ion’ </a:t>
            </a:r>
            <a:r>
              <a:rPr lang="en-GB" sz="1400">
                <a:solidFill>
                  <a:srgbClr val="000000"/>
                </a:solidFill>
              </a:rPr>
              <a:t>[Anthony &amp; Zatman]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07504" y="2078038"/>
            <a:ext cx="61398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b="1" dirty="0">
                <a:solidFill>
                  <a:srgbClr val="E9510D"/>
                </a:solidFill>
              </a:rPr>
              <a:t>1990 MDH contains Calcium (or strontium) </a:t>
            </a:r>
            <a:r>
              <a:rPr lang="en-GB" sz="1400" b="1" dirty="0">
                <a:solidFill>
                  <a:srgbClr val="E9510D"/>
                </a:solidFill>
              </a:rPr>
              <a:t>[</a:t>
            </a:r>
            <a:r>
              <a:rPr lang="en-GB" sz="1400" b="1" i="1" dirty="0">
                <a:solidFill>
                  <a:srgbClr val="E9510D"/>
                </a:solidFill>
              </a:rPr>
              <a:t>Adachi</a:t>
            </a:r>
            <a:r>
              <a:rPr lang="en-GB" sz="1400" b="1" dirty="0">
                <a:solidFill>
                  <a:srgbClr val="E9510D"/>
                </a:solidFill>
              </a:rPr>
              <a:t> </a:t>
            </a:r>
            <a:r>
              <a:rPr lang="en-GB" sz="1400" b="1" i="1" dirty="0">
                <a:solidFill>
                  <a:srgbClr val="E9510D"/>
                </a:solidFill>
              </a:rPr>
              <a:t>et al</a:t>
            </a:r>
            <a:r>
              <a:rPr lang="en-GB" sz="1400" b="1" dirty="0">
                <a:solidFill>
                  <a:srgbClr val="E9510D"/>
                </a:solidFill>
              </a:rPr>
              <a:t>.]</a:t>
            </a:r>
            <a:r>
              <a:rPr lang="en-GB" b="1" dirty="0">
                <a:solidFill>
                  <a:srgbClr val="E9510D"/>
                </a:solidFill>
              </a:rPr>
              <a:t> 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0" y="2889250"/>
            <a:ext cx="46545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1992 Other MDHs contain calcium.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MDH from </a:t>
            </a:r>
            <a:r>
              <a:rPr lang="en-GB" i="1">
                <a:solidFill>
                  <a:srgbClr val="000000"/>
                </a:solidFill>
              </a:rPr>
              <a:t>mxaA, K &amp; L </a:t>
            </a:r>
            <a:r>
              <a:rPr lang="en-GB">
                <a:solidFill>
                  <a:srgbClr val="000000"/>
                </a:solidFill>
              </a:rPr>
              <a:t>lacked Calcium</a:t>
            </a:r>
            <a:r>
              <a:rPr lang="en-GB" i="1">
                <a:solidFill>
                  <a:srgbClr val="000000"/>
                </a:solidFill>
              </a:rPr>
              <a:t>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incubation with Ca produced active enzyme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&amp; normal spectrum </a:t>
            </a:r>
            <a:r>
              <a:rPr lang="en-GB" sz="1400">
                <a:solidFill>
                  <a:srgbClr val="000000"/>
                </a:solidFill>
              </a:rPr>
              <a:t>[Ian Richardson]</a:t>
            </a: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0" y="1177925"/>
            <a:ext cx="5975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1986 MDH from mutants (</a:t>
            </a:r>
            <a:r>
              <a:rPr lang="en-GB" i="1">
                <a:solidFill>
                  <a:srgbClr val="000000"/>
                </a:solidFill>
              </a:rPr>
              <a:t>mxaA, K &amp; L</a:t>
            </a:r>
            <a:r>
              <a:rPr lang="en-GB">
                <a:solidFill>
                  <a:srgbClr val="000000"/>
                </a:solidFill>
              </a:rPr>
              <a:t>) was inactive and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 	had unusual spectrum </a:t>
            </a:r>
            <a:r>
              <a:rPr lang="en-GB" sz="1400">
                <a:solidFill>
                  <a:srgbClr val="000000"/>
                </a:solidFill>
              </a:rPr>
              <a:t>[Nunn &amp; Lidstrom]</a:t>
            </a: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341313" y="5768975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0" y="4238625"/>
            <a:ext cx="49720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1992 MDH isolated from marine </a:t>
            </a:r>
            <a:r>
              <a:rPr lang="en-GB" i="1">
                <a:solidFill>
                  <a:srgbClr val="000000"/>
                </a:solidFill>
              </a:rPr>
              <a:t>Methylophaga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i="1">
                <a:solidFill>
                  <a:srgbClr val="000000"/>
                </a:solidFill>
              </a:rPr>
              <a:t>Marina is red and inactive;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incubation with Ca produced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normal green active enzyme </a:t>
            </a:r>
            <a:r>
              <a:rPr lang="en-GB" sz="1400">
                <a:solidFill>
                  <a:srgbClr val="000000"/>
                </a:solidFill>
              </a:rPr>
              <a:t>[Claude Chan]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339725" y="51831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i="1">
              <a:solidFill>
                <a:srgbClr val="000000"/>
              </a:solidFill>
            </a:endParaRPr>
          </a:p>
        </p:txBody>
      </p:sp>
      <p:grpSp>
        <p:nvGrpSpPr>
          <p:cNvPr id="55321" name="Group 25"/>
          <p:cNvGrpSpPr>
            <a:grpSpLocks/>
          </p:cNvGrpSpPr>
          <p:nvPr/>
        </p:nvGrpSpPr>
        <p:grpSpPr bwMode="auto">
          <a:xfrm>
            <a:off x="6281738" y="458788"/>
            <a:ext cx="2395537" cy="3043237"/>
            <a:chOff x="4411" y="232"/>
            <a:chExt cx="1225" cy="1605"/>
          </a:xfrm>
        </p:grpSpPr>
        <p:pic>
          <p:nvPicPr>
            <p:cNvPr id="55318" name="Picture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1" y="232"/>
              <a:ext cx="1225" cy="16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5320" name="Text Box 24"/>
            <p:cNvSpPr txBox="1">
              <a:spLocks noChangeArrowheads="1"/>
            </p:cNvSpPr>
            <p:nvPr/>
          </p:nvSpPr>
          <p:spPr bwMode="auto">
            <a:xfrm>
              <a:off x="4468" y="1480"/>
              <a:ext cx="1083" cy="3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>
                  <a:solidFill>
                    <a:srgbClr val="FFFFCC"/>
                  </a:solidFill>
                </a:rPr>
                <a:t>Ameyama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>
                  <a:solidFill>
                    <a:srgbClr val="FFFFCC"/>
                  </a:solidFill>
                </a:rPr>
                <a:t>                       Adachi</a:t>
              </a:r>
            </a:p>
          </p:txBody>
        </p:sp>
      </p:grpSp>
      <p:pic>
        <p:nvPicPr>
          <p:cNvPr id="55322" name="Picture 26" descr="ClaudeIanJo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2850" y="3608388"/>
            <a:ext cx="3960813" cy="3062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5324" name="Text Box 28"/>
          <p:cNvSpPr txBox="1">
            <a:spLocks noChangeArrowheads="1"/>
          </p:cNvSpPr>
          <p:nvPr/>
        </p:nvSpPr>
        <p:spPr bwMode="auto">
          <a:xfrm>
            <a:off x="5202238" y="5680075"/>
            <a:ext cx="90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Claude</a:t>
            </a:r>
          </a:p>
        </p:txBody>
      </p:sp>
      <p:sp>
        <p:nvSpPr>
          <p:cNvPr id="55325" name="Text Box 29"/>
          <p:cNvSpPr txBox="1">
            <a:spLocks noChangeArrowheads="1"/>
          </p:cNvSpPr>
          <p:nvPr/>
        </p:nvSpPr>
        <p:spPr bwMode="auto">
          <a:xfrm>
            <a:off x="8351838" y="5499100"/>
            <a:ext cx="50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Ian</a:t>
            </a:r>
          </a:p>
        </p:txBody>
      </p:sp>
      <p:sp>
        <p:nvSpPr>
          <p:cNvPr id="55326" name="Text Box 30"/>
          <p:cNvSpPr txBox="1">
            <a:spLocks noChangeArrowheads="1"/>
          </p:cNvSpPr>
          <p:nvPr/>
        </p:nvSpPr>
        <p:spPr bwMode="auto">
          <a:xfrm>
            <a:off x="6642100" y="5768975"/>
            <a:ext cx="55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Jon</a:t>
            </a:r>
          </a:p>
        </p:txBody>
      </p:sp>
    </p:spTree>
    <p:extLst>
      <p:ext uri="{BB962C8B-B14F-4D97-AF65-F5344CB8AC3E}">
        <p14:creationId xmlns:p14="http://schemas.microsoft.com/office/powerpoint/2010/main" val="24196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844" name="Group 12"/>
          <p:cNvGrpSpPr>
            <a:grpSpLocks/>
          </p:cNvGrpSpPr>
          <p:nvPr/>
        </p:nvGrpSpPr>
        <p:grpSpPr bwMode="auto">
          <a:xfrm>
            <a:off x="4468813" y="7938"/>
            <a:ext cx="4694237" cy="3522662"/>
            <a:chOff x="2596" y="5"/>
            <a:chExt cx="2957" cy="2219"/>
          </a:xfrm>
        </p:grpSpPr>
        <p:pic>
          <p:nvPicPr>
            <p:cNvPr id="120839" name="Picture 7" descr="Mary&amp;Victor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6" y="5"/>
              <a:ext cx="2957" cy="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840" name="Text Box 8"/>
            <p:cNvSpPr txBox="1">
              <a:spLocks noChangeArrowheads="1"/>
            </p:cNvSpPr>
            <p:nvPr/>
          </p:nvSpPr>
          <p:spPr bwMode="auto">
            <a:xfrm>
              <a:off x="2596" y="1763"/>
              <a:ext cx="54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FFFFCC"/>
                  </a:solidFill>
                </a:rPr>
                <a:t>Hauge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FFFFCC"/>
                  </a:solidFill>
                </a:rPr>
                <a:t>GDH</a:t>
              </a:r>
            </a:p>
          </p:txBody>
        </p:sp>
        <p:sp>
          <p:nvSpPr>
            <p:cNvPr id="120841" name="Text Box 9"/>
            <p:cNvSpPr txBox="1">
              <a:spLocks noChangeArrowheads="1"/>
            </p:cNvSpPr>
            <p:nvPr/>
          </p:nvSpPr>
          <p:spPr bwMode="auto">
            <a:xfrm>
              <a:off x="4921" y="1933"/>
              <a:ext cx="48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FFFFCC"/>
                  </a:solidFill>
                </a:rPr>
                <a:t>Victor</a:t>
              </a:r>
            </a:p>
          </p:txBody>
        </p:sp>
        <p:sp>
          <p:nvSpPr>
            <p:cNvPr id="120842" name="Text Box 10"/>
            <p:cNvSpPr txBox="1">
              <a:spLocks noChangeArrowheads="1"/>
            </p:cNvSpPr>
            <p:nvPr/>
          </p:nvSpPr>
          <p:spPr bwMode="auto">
            <a:xfrm>
              <a:off x="4184" y="1820"/>
              <a:ext cx="60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FFFFCC"/>
                  </a:solidFill>
                </a:rPr>
                <a:t>Peter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FFFFCC"/>
                  </a:solidFill>
                </a:rPr>
                <a:t>Postma</a:t>
              </a:r>
            </a:p>
          </p:txBody>
        </p:sp>
        <p:sp>
          <p:nvSpPr>
            <p:cNvPr id="120843" name="Text Box 11"/>
            <p:cNvSpPr txBox="1">
              <a:spLocks noChangeArrowheads="1"/>
            </p:cNvSpPr>
            <p:nvPr/>
          </p:nvSpPr>
          <p:spPr bwMode="auto">
            <a:xfrm>
              <a:off x="3504" y="1876"/>
              <a:ext cx="4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FFFFCC"/>
                  </a:solidFill>
                </a:rPr>
                <a:t>Mary</a:t>
              </a:r>
            </a:p>
          </p:txBody>
        </p:sp>
      </p:grp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71438" y="998538"/>
            <a:ext cx="3803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1994 Kinetics of MDH containing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strontium </a:t>
            </a:r>
            <a:r>
              <a:rPr lang="en-GB" i="1">
                <a:solidFill>
                  <a:srgbClr val="000000"/>
                </a:solidFill>
              </a:rPr>
              <a:t>[Harris &amp; Victor Davidson]</a:t>
            </a:r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71438" y="2978150"/>
            <a:ext cx="4572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1996 Incubation with Barium produced MDH which was more active than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wild-type MDH [Matt Goodwin, Alain Avezoux &amp; Simon Dales] </a:t>
            </a:r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-11113" y="98425"/>
            <a:ext cx="4492626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>
                <a:solidFill>
                  <a:srgbClr val="CC0000"/>
                </a:solidFill>
              </a:rPr>
              <a:t>The calcium ion in MDH</a:t>
            </a:r>
          </a:p>
        </p:txBody>
      </p:sp>
      <p:pic>
        <p:nvPicPr>
          <p:cNvPr id="120847" name="Picture 15" descr="ala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3608388"/>
            <a:ext cx="2063750" cy="304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50" name="Text Box 18"/>
          <p:cNvSpPr txBox="1">
            <a:spLocks noChangeArrowheads="1"/>
          </p:cNvSpPr>
          <p:nvPr/>
        </p:nvSpPr>
        <p:spPr bwMode="auto">
          <a:xfrm>
            <a:off x="4932363" y="55895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Alain</a:t>
            </a:r>
          </a:p>
        </p:txBody>
      </p:sp>
      <p:grpSp>
        <p:nvGrpSpPr>
          <p:cNvPr id="120852" name="Group 20"/>
          <p:cNvGrpSpPr>
            <a:grpSpLocks/>
          </p:cNvGrpSpPr>
          <p:nvPr/>
        </p:nvGrpSpPr>
        <p:grpSpPr bwMode="auto">
          <a:xfrm>
            <a:off x="7092950" y="3608388"/>
            <a:ext cx="1844675" cy="3124200"/>
            <a:chOff x="4468" y="2273"/>
            <a:chExt cx="1162" cy="1968"/>
          </a:xfrm>
        </p:grpSpPr>
        <p:pic>
          <p:nvPicPr>
            <p:cNvPr id="120848" name="Picture 16" descr="dale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8" y="2273"/>
              <a:ext cx="1162" cy="19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851" name="Text Box 19"/>
            <p:cNvSpPr txBox="1">
              <a:spLocks noChangeArrowheads="1"/>
            </p:cNvSpPr>
            <p:nvPr/>
          </p:nvSpPr>
          <p:spPr bwMode="auto">
            <a:xfrm>
              <a:off x="4808" y="3861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>
                  <a:solidFill>
                    <a:srgbClr val="FFFFCC"/>
                  </a:solidFill>
                </a:rPr>
                <a:t>Simon</a:t>
              </a:r>
            </a:p>
          </p:txBody>
        </p:sp>
      </p:grpSp>
      <p:pic>
        <p:nvPicPr>
          <p:cNvPr id="120855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4276725"/>
            <a:ext cx="2879725" cy="258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856" name="Text Box 24"/>
          <p:cNvSpPr txBox="1">
            <a:spLocks noChangeArrowheads="1"/>
          </p:cNvSpPr>
          <p:nvPr/>
        </p:nvSpPr>
        <p:spPr bwMode="auto">
          <a:xfrm>
            <a:off x="1509713" y="6221413"/>
            <a:ext cx="62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Matt</a:t>
            </a:r>
          </a:p>
        </p:txBody>
      </p:sp>
    </p:spTree>
    <p:extLst>
      <p:ext uri="{BB962C8B-B14F-4D97-AF65-F5344CB8AC3E}">
        <p14:creationId xmlns:p14="http://schemas.microsoft.com/office/powerpoint/2010/main" val="217531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41313" y="368300"/>
            <a:ext cx="3935412" cy="450850"/>
          </a:xfrm>
        </p:spPr>
        <p:txBody>
          <a:bodyPr/>
          <a:lstStyle/>
          <a:p>
            <a:r>
              <a:rPr lang="en-GB" sz="3200"/>
              <a:t> 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962150" y="188913"/>
            <a:ext cx="45593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>
                <a:solidFill>
                  <a:srgbClr val="CC0000"/>
                </a:solidFill>
              </a:rPr>
              <a:t>The Mechanism of MDH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341313" y="1358900"/>
            <a:ext cx="821055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1978 – 1991: Main work on the mechanism; </a:t>
            </a:r>
            <a:r>
              <a:rPr lang="en-GB" sz="1600" i="1">
                <a:solidFill>
                  <a:srgbClr val="000000"/>
                </a:solidFill>
              </a:rPr>
              <a:t>Hans Frank and Hans Duine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	        Ping-pong reaction with PQQ quinol produced from quinone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	        Reaction is catalysed by an active site base;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	        Addition/elimination reaction with a covalently attached methanol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	</a:t>
            </a:r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341313" y="908050"/>
            <a:ext cx="6526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1979: X-ray structure of PQQ;  </a:t>
            </a:r>
            <a:r>
              <a:rPr lang="en-GB" sz="1600" i="1">
                <a:solidFill>
                  <a:srgbClr val="000000"/>
                </a:solidFill>
              </a:rPr>
              <a:t>Salisbury, Forrest, Cruse, Kennard</a:t>
            </a:r>
            <a:r>
              <a:rPr lang="en-GB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44045" name="Picture 13" descr="Du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6575"/>
            <a:ext cx="2914650" cy="378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47" name="Picture 15" descr="Frank&amp;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3" y="3068638"/>
            <a:ext cx="4589462" cy="378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1149350" y="5500688"/>
            <a:ext cx="1377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Hans Duine</a:t>
            </a:r>
          </a:p>
        </p:txBody>
      </p:sp>
      <p:sp>
        <p:nvSpPr>
          <p:cNvPr id="44049" name="Text Box 17"/>
          <p:cNvSpPr txBox="1">
            <a:spLocks noChangeArrowheads="1"/>
          </p:cNvSpPr>
          <p:nvPr/>
        </p:nvSpPr>
        <p:spPr bwMode="auto">
          <a:xfrm>
            <a:off x="3221038" y="6491288"/>
            <a:ext cx="1365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FFFFCC"/>
                </a:solidFill>
              </a:rPr>
              <a:t>Hans Frank</a:t>
            </a:r>
          </a:p>
        </p:txBody>
      </p:sp>
    </p:spTree>
    <p:extLst>
      <p:ext uri="{BB962C8B-B14F-4D97-AF65-F5344CB8AC3E}">
        <p14:creationId xmlns:p14="http://schemas.microsoft.com/office/powerpoint/2010/main" val="355365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7" name="Picture 9" descr="ScottN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89025"/>
            <a:ext cx="282575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161925" y="188913"/>
            <a:ext cx="32019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CC0000"/>
                </a:solidFill>
              </a:rPr>
              <a:t>The X-ray structure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CC0000"/>
                </a:solidFill>
              </a:rPr>
              <a:t>of MDH (1992 – 2004)</a:t>
            </a:r>
          </a:p>
        </p:txBody>
      </p:sp>
      <p:pic>
        <p:nvPicPr>
          <p:cNvPr id="124934" name="Picture 6" descr="meenaks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98425"/>
            <a:ext cx="5110163" cy="367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935" name="Text Box 7"/>
          <p:cNvSpPr txBox="1">
            <a:spLocks noChangeArrowheads="1"/>
          </p:cNvSpPr>
          <p:nvPr/>
        </p:nvSpPr>
        <p:spPr bwMode="auto">
          <a:xfrm>
            <a:off x="3671888" y="2619375"/>
            <a:ext cx="17446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FFFFCC"/>
                </a:solidFill>
              </a:rPr>
              <a:t>Meenakshi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FFFFCC"/>
                </a:solidFill>
              </a:rPr>
              <a:t>Ghosh</a:t>
            </a:r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971550" y="5049838"/>
            <a:ext cx="1917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 i="1">
                <a:solidFill>
                  <a:srgbClr val="CC0000"/>
                </a:solidFill>
              </a:rPr>
              <a:t>Scott Mathews</a:t>
            </a:r>
            <a:r>
              <a:rPr lang="en-GB" sz="2000" i="1">
                <a:solidFill>
                  <a:srgbClr val="E9510D"/>
                </a:solidFill>
              </a:rPr>
              <a:t> </a:t>
            </a:r>
          </a:p>
        </p:txBody>
      </p:sp>
      <p:sp>
        <p:nvSpPr>
          <p:cNvPr id="124938" name="Rectangle 10"/>
          <p:cNvSpPr>
            <a:spLocks noChangeArrowheads="1"/>
          </p:cNvSpPr>
          <p:nvPr/>
        </p:nvSpPr>
        <p:spPr bwMode="auto">
          <a:xfrm>
            <a:off x="161925" y="6038850"/>
            <a:ext cx="798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Meenakshi Ghosh, Chris Anthony; Colin Blake, Alain Avezoux, Matt Goodwin</a:t>
            </a:r>
          </a:p>
        </p:txBody>
      </p:sp>
      <p:sp>
        <p:nvSpPr>
          <p:cNvPr id="124939" name="Rectangle 11"/>
          <p:cNvSpPr>
            <a:spLocks noChangeArrowheads="1"/>
          </p:cNvSpPr>
          <p:nvPr/>
        </p:nvSpPr>
        <p:spPr bwMode="auto">
          <a:xfrm>
            <a:off x="161925" y="6399213"/>
            <a:ext cx="6153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i="1">
                <a:solidFill>
                  <a:srgbClr val="000000"/>
                </a:solidFill>
              </a:rPr>
              <a:t>Scott Mathews, Z-X Xia, Victor Davidson, Scott White et al.</a:t>
            </a:r>
          </a:p>
        </p:txBody>
      </p:sp>
      <p:pic>
        <p:nvPicPr>
          <p:cNvPr id="124940" name="Picture 12" descr="A2B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3429000"/>
            <a:ext cx="40513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38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6" name="Picture 10" descr="A2B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188" y="728663"/>
            <a:ext cx="7831137" cy="5133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1" name="Rectangle 5"/>
          <p:cNvSpPr>
            <a:spLocks noGrp="1" noChangeArrowheads="1"/>
          </p:cNvSpPr>
          <p:nvPr>
            <p:ph type="title"/>
          </p:nvPr>
        </p:nvSpPr>
        <p:spPr>
          <a:xfrm>
            <a:off x="431800" y="187325"/>
            <a:ext cx="8229600" cy="450850"/>
          </a:xfrm>
        </p:spPr>
        <p:txBody>
          <a:bodyPr/>
          <a:lstStyle/>
          <a:p>
            <a:r>
              <a:rPr lang="en-GB" sz="3200"/>
              <a:t>The structure of MDH of </a:t>
            </a:r>
            <a:r>
              <a:rPr lang="en-GB" sz="3200" i="1"/>
              <a:t>M. extorquens</a:t>
            </a:r>
            <a:endParaRPr lang="en-GB" sz="3200"/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431800" y="5853113"/>
            <a:ext cx="798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Meenakshi Ghosh, Chris Anthony; Colin Blake, Alain Avezoux, Matt Goodwin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431800" y="6302375"/>
            <a:ext cx="5622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600" i="1">
                <a:solidFill>
                  <a:srgbClr val="000000"/>
                </a:solidFill>
              </a:rPr>
              <a:t>Scott Mathews, Z-X Xia, Victor Davidson, Scott White et al.</a:t>
            </a:r>
            <a:r>
              <a:rPr lang="en-GB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3581400" y="1177925"/>
            <a:ext cx="2882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400">
                <a:solidFill>
                  <a:srgbClr val="FFFFCC"/>
                </a:solidFill>
              </a:rPr>
              <a:t>The </a:t>
            </a:r>
            <a:r>
              <a:rPr lang="el-GR" sz="2400">
                <a:solidFill>
                  <a:srgbClr val="FFFFCC"/>
                </a:solidFill>
              </a:rPr>
              <a:t>α</a:t>
            </a:r>
            <a:r>
              <a:rPr lang="en-GB" sz="2400" baseline="-25000">
                <a:solidFill>
                  <a:srgbClr val="FFFFCC"/>
                </a:solidFill>
              </a:rPr>
              <a:t>2</a:t>
            </a:r>
            <a:r>
              <a:rPr lang="en-GB" sz="2400">
                <a:solidFill>
                  <a:srgbClr val="FFFFCC"/>
                </a:solidFill>
              </a:rPr>
              <a:t> </a:t>
            </a:r>
            <a:r>
              <a:rPr lang="en-US" sz="2400">
                <a:solidFill>
                  <a:srgbClr val="FFFFCC"/>
                </a:solidFill>
                <a:cs typeface="Arial" charset="0"/>
              </a:rPr>
              <a:t>ß</a:t>
            </a:r>
            <a:r>
              <a:rPr lang="en-US" sz="2400" baseline="-25000">
                <a:solidFill>
                  <a:srgbClr val="FFFFCC"/>
                </a:solidFill>
                <a:cs typeface="Arial" charset="0"/>
              </a:rPr>
              <a:t>2 </a:t>
            </a:r>
            <a:r>
              <a:rPr lang="en-US" sz="2400">
                <a:solidFill>
                  <a:srgbClr val="FFFFCC"/>
                </a:solidFill>
                <a:cs typeface="Arial" charset="0"/>
              </a:rPr>
              <a:t> tetramer</a:t>
            </a:r>
            <a:endParaRPr lang="el-GR" sz="2400" baseline="-25000">
              <a:solidFill>
                <a:srgbClr val="FFFFCC"/>
              </a:solidFill>
              <a:cs typeface="Arial" charset="0"/>
            </a:endParaRP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6911975" y="6308725"/>
            <a:ext cx="1711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2000">
                <a:solidFill>
                  <a:srgbClr val="000000"/>
                </a:solidFill>
              </a:rPr>
              <a:t>1992 - 2003</a:t>
            </a:r>
          </a:p>
        </p:txBody>
      </p:sp>
    </p:spTree>
    <p:extLst>
      <p:ext uri="{BB962C8B-B14F-4D97-AF65-F5344CB8AC3E}">
        <p14:creationId xmlns:p14="http://schemas.microsoft.com/office/powerpoint/2010/main" val="313693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98425"/>
            <a:ext cx="8229600" cy="1143000"/>
          </a:xfrm>
        </p:spPr>
        <p:txBody>
          <a:bodyPr/>
          <a:lstStyle/>
          <a:p>
            <a:r>
              <a:rPr lang="en-GB" sz="3200"/>
              <a:t>The </a:t>
            </a:r>
            <a:r>
              <a:rPr lang="en-US" sz="3200">
                <a:cs typeface="Arial" charset="0"/>
              </a:rPr>
              <a:t>ß-propeller structure of MDH</a:t>
            </a:r>
          </a:p>
        </p:txBody>
      </p:sp>
      <p:pic>
        <p:nvPicPr>
          <p:cNvPr id="40967" name="Picture 7" descr="AnthonyFig1MDHABcolou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" y="1157288"/>
            <a:ext cx="6030913" cy="5667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932363" y="1449388"/>
            <a:ext cx="36258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Eight 4-stranded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ß sheets (W1-8);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these are ‘propeller blades’.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The ‘propeller fold’ forms a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superbarrel with active site inside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5202238" y="2889250"/>
            <a:ext cx="2965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Active site contains PQQ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and calcium (green sphere)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4751388" y="5138738"/>
            <a:ext cx="4171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ß-sheet ‘propeller blades’ are held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together by ‘tryptophan-docking motifs’ </a:t>
            </a:r>
          </a:p>
        </p:txBody>
      </p:sp>
    </p:spTree>
    <p:extLst>
      <p:ext uri="{BB962C8B-B14F-4D97-AF65-F5344CB8AC3E}">
        <p14:creationId xmlns:p14="http://schemas.microsoft.com/office/powerpoint/2010/main" val="369956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63" name="Object 7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-19050" y="3338513"/>
          <a:ext cx="3068638" cy="326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5" name="CorelDRAW" r:id="rId3" imgW="3172968" imgH="3377184" progId="CorelDRAW.Graphic.10">
                  <p:embed/>
                </p:oleObj>
              </mc:Choice>
              <mc:Fallback>
                <p:oleObj name="CorelDRAW" r:id="rId3" imgW="3172968" imgH="3377184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9050" y="3338513"/>
                        <a:ext cx="3068638" cy="3265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5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481513" y="1628775"/>
          <a:ext cx="4654550" cy="495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6" name="CorelDRAW" r:id="rId5" imgW="4013835" imgH="4272483" progId="CorelDRAW.Graphic.10">
                  <p:embed/>
                </p:oleObj>
              </mc:Choice>
              <mc:Fallback>
                <p:oleObj name="CorelDRAW" r:id="rId5" imgW="4013835" imgH="4272483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1513" y="1628775"/>
                        <a:ext cx="4654550" cy="495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520700" y="0"/>
            <a:ext cx="8229600" cy="539750"/>
          </a:xfrm>
        </p:spPr>
        <p:txBody>
          <a:bodyPr/>
          <a:lstStyle/>
          <a:p>
            <a:r>
              <a:rPr lang="en-GB" sz="2800"/>
              <a:t>Tryptophan docking system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4630738" y="638175"/>
            <a:ext cx="4171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The </a:t>
            </a:r>
            <a:r>
              <a:rPr lang="en-US">
                <a:solidFill>
                  <a:srgbClr val="000000"/>
                </a:solidFill>
                <a:cs typeface="Arial" charset="0"/>
              </a:rPr>
              <a:t>ß-sheet ‘propeller blades’ are held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cs typeface="Arial" charset="0"/>
              </a:rPr>
              <a:t>together by ‘tryptophan-docking motifs’ </a:t>
            </a:r>
          </a:p>
        </p:txBody>
      </p:sp>
      <p:sp>
        <p:nvSpPr>
          <p:cNvPr id="45067" name="Text Box 11"/>
          <p:cNvSpPr txBox="1">
            <a:spLocks noChangeArrowheads="1"/>
          </p:cNvSpPr>
          <p:nvPr/>
        </p:nvSpPr>
        <p:spPr bwMode="auto">
          <a:xfrm>
            <a:off x="250825" y="728663"/>
            <a:ext cx="3321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High proportion of tryptophans;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19 per </a:t>
            </a:r>
            <a:r>
              <a:rPr lang="el-GR">
                <a:solidFill>
                  <a:srgbClr val="000000"/>
                </a:solidFill>
                <a:cs typeface="Arial" charset="0"/>
              </a:rPr>
              <a:t>α</a:t>
            </a:r>
            <a:r>
              <a:rPr lang="en-GB">
                <a:solidFill>
                  <a:srgbClr val="000000"/>
                </a:solidFill>
                <a:cs typeface="Arial" charset="0"/>
              </a:rPr>
              <a:t> subunit</a:t>
            </a:r>
            <a:endParaRPr lang="el-GR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45072" name="Picture 16" descr="MDHABcolour%20cop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8" y="1628775"/>
            <a:ext cx="3149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8" name="Picture 12" descr="MDHspect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9050" y="1628775"/>
            <a:ext cx="2339975" cy="17160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45061" name="Object 5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771775" y="4419600"/>
          <a:ext cx="2368550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7" name="CorelDRAW" r:id="rId9" imgW="3406902" imgH="3145130" progId="CorelDRAW.Graphic.10">
                  <p:embed/>
                </p:oleObj>
              </mc:Choice>
              <mc:Fallback>
                <p:oleObj name="CorelDRAW" r:id="rId9" imgW="3406902" imgH="3145130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419600"/>
                        <a:ext cx="2368550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263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25" name="Picture 17" descr="AnthonyFig2MDHequatColourl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00" y="423863"/>
            <a:ext cx="5327650" cy="4805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98425"/>
            <a:ext cx="3871913" cy="360363"/>
          </a:xfrm>
        </p:spPr>
        <p:txBody>
          <a:bodyPr/>
          <a:lstStyle/>
          <a:p>
            <a:r>
              <a:rPr lang="en-GB" sz="2800">
                <a:solidFill>
                  <a:srgbClr val="CC0000"/>
                </a:solidFill>
              </a:rPr>
              <a:t>The active site of MDH</a:t>
            </a:r>
          </a:p>
        </p:txBody>
      </p:sp>
      <p:graphicFrame>
        <p:nvGraphicFramePr>
          <p:cNvPr id="43015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1420813" y="3919538"/>
          <a:ext cx="4037012" cy="293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1" name="CorelDRAW" r:id="rId4" imgW="6414897" imgH="4668317" progId="CorelDRAW.Graphic.10">
                  <p:embed/>
                </p:oleObj>
              </mc:Choice>
              <mc:Fallback>
                <p:oleObj name="CorelDRAW" r:id="rId4" imgW="6414897" imgH="4668317" progId="CorelDRAW.Graphic.1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0813" y="3919538"/>
                        <a:ext cx="4037012" cy="2938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20" name="Picture 12" descr="DSstick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1313" y="549275"/>
            <a:ext cx="2098675" cy="26114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161925" y="3249613"/>
            <a:ext cx="3257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Novel disulphide ring structure</a:t>
            </a:r>
          </a:p>
        </p:txBody>
      </p:sp>
      <p:sp>
        <p:nvSpPr>
          <p:cNvPr id="43031" name="Text Box 23"/>
          <p:cNvSpPr txBox="1">
            <a:spLocks noChangeArrowheads="1"/>
          </p:cNvSpPr>
          <p:nvPr/>
        </p:nvSpPr>
        <p:spPr bwMode="auto">
          <a:xfrm>
            <a:off x="158750" y="3519488"/>
            <a:ext cx="2584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from adjacent cysteines</a:t>
            </a:r>
          </a:p>
        </p:txBody>
      </p:sp>
      <p:sp>
        <p:nvSpPr>
          <p:cNvPr id="43032" name="Text Box 24"/>
          <p:cNvSpPr txBox="1">
            <a:spLocks noChangeArrowheads="1"/>
          </p:cNvSpPr>
          <p:nvPr/>
        </p:nvSpPr>
        <p:spPr bwMode="auto">
          <a:xfrm>
            <a:off x="431800" y="2611438"/>
            <a:ext cx="476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>
                <a:solidFill>
                  <a:srgbClr val="000000"/>
                </a:solidFill>
              </a:rPr>
              <a:t>Ca</a:t>
            </a:r>
          </a:p>
        </p:txBody>
      </p:sp>
    </p:spTree>
    <p:extLst>
      <p:ext uri="{BB962C8B-B14F-4D97-AF65-F5344CB8AC3E}">
        <p14:creationId xmlns:p14="http://schemas.microsoft.com/office/powerpoint/2010/main" val="408470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800" y="188913"/>
            <a:ext cx="8229600" cy="7191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2400" b="1" smtClean="0">
                <a:solidFill>
                  <a:srgbClr val="CC0000"/>
                </a:solidFill>
              </a:rPr>
              <a:t>The path of electrons and protons during the oxidative part of the reaction mechanism of MDH</a:t>
            </a:r>
          </a:p>
        </p:txBody>
      </p:sp>
      <p:pic>
        <p:nvPicPr>
          <p:cNvPr id="12291" name="Picture 3" descr="Electpath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2375" y="1800225"/>
            <a:ext cx="5127625" cy="4959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61925" y="1270000"/>
            <a:ext cx="5203825" cy="6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E9510D"/>
                </a:solidFill>
              </a:rPr>
              <a:t>Electrons must pass from reduced PQQ (PQQH</a:t>
            </a:r>
            <a:r>
              <a:rPr lang="en-GB" sz="2000" baseline="-25000">
                <a:solidFill>
                  <a:srgbClr val="E9510D"/>
                </a:solidFill>
              </a:rPr>
              <a:t>2</a:t>
            </a:r>
            <a:r>
              <a:rPr lang="en-GB">
                <a:solidFill>
                  <a:srgbClr val="E9510D"/>
                </a:solidFill>
              </a:rPr>
              <a:t>)</a:t>
            </a:r>
          </a:p>
          <a:p>
            <a:pPr eaLnBrk="1" hangingPunct="1"/>
            <a:r>
              <a:rPr lang="en-GB">
                <a:solidFill>
                  <a:srgbClr val="E9510D"/>
                </a:solidFill>
              </a:rPr>
              <a:t>to cytochrome </a:t>
            </a:r>
            <a:r>
              <a:rPr lang="en-GB" i="1">
                <a:solidFill>
                  <a:srgbClr val="E9510D"/>
                </a:solidFill>
              </a:rPr>
              <a:t>c</a:t>
            </a:r>
            <a:r>
              <a:rPr lang="en-GB" sz="2000" baseline="-25000">
                <a:solidFill>
                  <a:srgbClr val="E9510D"/>
                </a:solidFill>
              </a:rPr>
              <a:t>L </a:t>
            </a:r>
            <a:endParaRPr lang="en-GB">
              <a:solidFill>
                <a:srgbClr val="E9510D"/>
              </a:solidFill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6372225" y="1171575"/>
            <a:ext cx="252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sz="2400">
                <a:solidFill>
                  <a:srgbClr val="E9510D"/>
                </a:solidFill>
              </a:rPr>
              <a:t>Cytochrome</a:t>
            </a:r>
            <a:r>
              <a:rPr lang="en-GB" sz="2000">
                <a:solidFill>
                  <a:srgbClr val="E9510D"/>
                </a:solidFill>
              </a:rPr>
              <a:t> </a:t>
            </a:r>
            <a:r>
              <a:rPr lang="en-GB" sz="2000" i="1">
                <a:solidFill>
                  <a:srgbClr val="E9510D"/>
                </a:solidFill>
              </a:rPr>
              <a:t>c</a:t>
            </a:r>
            <a:r>
              <a:rPr lang="en-GB" sz="2400" baseline="-25000">
                <a:solidFill>
                  <a:srgbClr val="E9510D"/>
                </a:solidFill>
              </a:rPr>
              <a:t>L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161925" y="2078038"/>
            <a:ext cx="412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/>
              <a:t>Note involvement of the disulphide ring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61925" y="2528888"/>
            <a:ext cx="50228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>
                <a:solidFill>
                  <a:srgbClr val="0000FF"/>
                </a:solidFill>
              </a:rPr>
              <a:t>Protons must pass from PQQH2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by way of its hydroxyls, and the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hydrogen-bonding network, to the water (W904)</a:t>
            </a:r>
          </a:p>
          <a:p>
            <a:pPr eaLnBrk="1" hangingPunct="1"/>
            <a:r>
              <a:rPr lang="en-GB">
                <a:solidFill>
                  <a:srgbClr val="0000FF"/>
                </a:solidFill>
              </a:rPr>
              <a:t>which is accessible to the periplasm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250825" y="5162550"/>
            <a:ext cx="3506788" cy="134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600"/>
              <a:t>The pathways are based on those</a:t>
            </a:r>
          </a:p>
          <a:p>
            <a:pPr eaLnBrk="1" hangingPunct="1"/>
            <a:r>
              <a:rPr lang="en-GB" sz="1600"/>
              <a:t>proposed for the quinohaemoprotein</a:t>
            </a:r>
          </a:p>
          <a:p>
            <a:pPr eaLnBrk="1" hangingPunct="1"/>
            <a:r>
              <a:rPr lang="en-GB" sz="1600"/>
              <a:t>alcohol dehydrogenase by </a:t>
            </a:r>
            <a:r>
              <a:rPr lang="en-GB" sz="1600" i="1"/>
              <a:t>Oubrie, </a:t>
            </a:r>
          </a:p>
          <a:p>
            <a:pPr eaLnBrk="1" hangingPunct="1"/>
            <a:r>
              <a:rPr lang="en-GB" sz="1600" i="1"/>
              <a:t>Dijkstra et al, and Chen, Matsushita, </a:t>
            </a:r>
          </a:p>
          <a:p>
            <a:pPr eaLnBrk="1" hangingPunct="1"/>
            <a:r>
              <a:rPr lang="en-GB" sz="1600" i="1"/>
              <a:t>Toyama, Scott Mathews et al.</a:t>
            </a:r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197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2063</Words>
  <Application>Microsoft Office PowerPoint</Application>
  <PresentationFormat>On-screen Show (4:3)</PresentationFormat>
  <Paragraphs>282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Office Theme</vt:lpstr>
      <vt:lpstr>Default Design</vt:lpstr>
      <vt:lpstr>2_Default Design</vt:lpstr>
      <vt:lpstr>3_Default Design</vt:lpstr>
      <vt:lpstr>4_Default Design</vt:lpstr>
      <vt:lpstr>5_Default Design</vt:lpstr>
      <vt:lpstr>Image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Modifier protein for methanol dehydrogenase</vt:lpstr>
      <vt:lpstr>PowerPoint Presentation</vt:lpstr>
      <vt:lpstr>Electron transport during methanol oxidation</vt:lpstr>
      <vt:lpstr>PowerPoint Presentation</vt:lpstr>
      <vt:lpstr>The second subunit of MDH</vt:lpstr>
      <vt:lpstr>Expression of  the mxa operon</vt:lpstr>
      <vt:lpstr>The calcium ion in MDH</vt:lpstr>
      <vt:lpstr>PowerPoint Presentation</vt:lpstr>
      <vt:lpstr> </vt:lpstr>
      <vt:lpstr>PowerPoint Presentation</vt:lpstr>
      <vt:lpstr>The structure of MDH of M. extorquens</vt:lpstr>
      <vt:lpstr>The ß-propeller structure of MDH</vt:lpstr>
      <vt:lpstr>Tryptophan docking system</vt:lpstr>
      <vt:lpstr>The active site of MDH</vt:lpstr>
      <vt:lpstr>The path of electrons and protons during the oxidative part of the reaction mechanism of MDH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</cp:lastModifiedBy>
  <cp:revision>40</cp:revision>
  <dcterms:created xsi:type="dcterms:W3CDTF">2013-05-13T12:45:33Z</dcterms:created>
  <dcterms:modified xsi:type="dcterms:W3CDTF">2013-05-20T13:41:14Z</dcterms:modified>
</cp:coreProperties>
</file>